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621C9B9-957F-44D0-AD42-91EB972696F8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655889C-F8F1-4A26-854B-8692B0494D9B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C9B9-957F-44D0-AD42-91EB972696F8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889C-F8F1-4A26-854B-8692B0494D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C9B9-957F-44D0-AD42-91EB972696F8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889C-F8F1-4A26-854B-8692B0494D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C9B9-957F-44D0-AD42-91EB972696F8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889C-F8F1-4A26-854B-8692B0494D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C9B9-957F-44D0-AD42-91EB972696F8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889C-F8F1-4A26-854B-8692B0494D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C9B9-957F-44D0-AD42-91EB972696F8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889C-F8F1-4A26-854B-8692B0494D9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C9B9-957F-44D0-AD42-91EB972696F8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889C-F8F1-4A26-854B-8692B0494D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C9B9-957F-44D0-AD42-91EB972696F8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889C-F8F1-4A26-854B-8692B0494D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C9B9-957F-44D0-AD42-91EB972696F8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889C-F8F1-4A26-854B-8692B0494D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C9B9-957F-44D0-AD42-91EB972696F8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889C-F8F1-4A26-854B-8692B0494D9B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C9B9-957F-44D0-AD42-91EB972696F8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889C-F8F1-4A26-854B-8692B0494D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21C9B9-957F-44D0-AD42-91EB972696F8}" type="datetimeFigureOut">
              <a:rPr lang="ru-RU" smtClean="0"/>
              <a:t>15.05.2012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655889C-F8F1-4A26-854B-8692B0494D9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1%80%D0%BE%D1%84%D0%B5%D1%81%D0%BE%D1%80" TargetMode="External"/><Relationship Id="rId13" Type="http://schemas.openxmlformats.org/officeDocument/2006/relationships/hyperlink" Target="http://uk.wikipedia.org/wiki/1930" TargetMode="External"/><Relationship Id="rId18" Type="http://schemas.openxmlformats.org/officeDocument/2006/relationships/hyperlink" Target="http://uk.wikipedia.org/wiki/%D0%92%D1%96%D1%82%D1%80%D0%BE%D0%B5%D0%BB%D0%B5%D0%BA%D1%82%D1%80%D0%BE%D1%81%D1%82%D0%B0%D0%BD%D1%86%D1%96%D1%8F" TargetMode="External"/><Relationship Id="rId3" Type="http://schemas.openxmlformats.org/officeDocument/2006/relationships/hyperlink" Target="http://uk.wikipedia.org/wiki/%D0%9C%D0%BE%D1%81%D0%BA%D0%B2%D0%B0" TargetMode="External"/><Relationship Id="rId21" Type="http://schemas.openxmlformats.org/officeDocument/2006/relationships/image" Target="../media/image4.jpeg"/><Relationship Id="rId7" Type="http://schemas.openxmlformats.org/officeDocument/2006/relationships/hyperlink" Target="http://uk.wikipedia.org/wiki/%D0%A1%D0%B8%D0%B1%D1%96%D1%80" TargetMode="External"/><Relationship Id="rId12" Type="http://schemas.openxmlformats.org/officeDocument/2006/relationships/hyperlink" Target="http://uk.wikipedia.org/wiki/%D0%9A%D0%BD%D0%B8%D0%B3%D0%B0" TargetMode="External"/><Relationship Id="rId17" Type="http://schemas.openxmlformats.org/officeDocument/2006/relationships/hyperlink" Target="http://uk.wikipedia.org/wiki/%D0%A5%D0%B0%D1%80%D0%BA%D1%96%D0%B2" TargetMode="External"/><Relationship Id="rId2" Type="http://schemas.openxmlformats.org/officeDocument/2006/relationships/hyperlink" Target="http://uk.wikipedia.org/wiki/1925" TargetMode="External"/><Relationship Id="rId16" Type="http://schemas.openxmlformats.org/officeDocument/2006/relationships/hyperlink" Target="http://uk.wikipedia.org/wiki/%D0%9A%D1%80%D0%B8%D0%BC" TargetMode="External"/><Relationship Id="rId20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E%D1%81%D0%B5%D1%82%D1%96%D1%8F" TargetMode="External"/><Relationship Id="rId11" Type="http://schemas.openxmlformats.org/officeDocument/2006/relationships/hyperlink" Target="http://uk.wikipedia.org/wiki/%D0%9D%D0%BE%D0%B2%D0%BE%D1%81%D0%B8%D0%B1%D1%96%D1%80%D1%81%D1%8C%D0%BA" TargetMode="External"/><Relationship Id="rId5" Type="http://schemas.openxmlformats.org/officeDocument/2006/relationships/hyperlink" Target="http://uk.wikipedia.org/wiki/%D0%9A%D1%83%D0%B1%D0%B0%D0%BD%D1%8C" TargetMode="External"/><Relationship Id="rId15" Type="http://schemas.openxmlformats.org/officeDocument/2006/relationships/hyperlink" Target="http://uk.wikipedia.org/wiki/1933" TargetMode="External"/><Relationship Id="rId10" Type="http://schemas.openxmlformats.org/officeDocument/2006/relationships/hyperlink" Target="http://uk.wikipedia.org/wiki/1929" TargetMode="External"/><Relationship Id="rId19" Type="http://schemas.openxmlformats.org/officeDocument/2006/relationships/hyperlink" Target="http://uk.wikipedia.org/wiki/1939" TargetMode="External"/><Relationship Id="rId4" Type="http://schemas.openxmlformats.org/officeDocument/2006/relationships/hyperlink" Target="http://uk.wikipedia.org/wiki/%D0%A1%D0%A0%D0%A1%D0%A0" TargetMode="External"/><Relationship Id="rId9" Type="http://schemas.openxmlformats.org/officeDocument/2006/relationships/hyperlink" Target="http://uk.wikipedia.org/w/index.php?title=%D0%92%D0%B5%D1%82%D1%87%D1%96%D0%BD%D0%BA%D1%96%D0%BD_%D0%92%D0%BE%D0%BB%D0%BE%D0%B4%D0%B8%D0%BC%D0%B8%D1%80_%D0%9F%D0%B5%D1%82%D1%80%D0%BE%D0%B2%D0%B8%D1%87&amp;action=edit&amp;redlink=1" TargetMode="External"/><Relationship Id="rId14" Type="http://schemas.openxmlformats.org/officeDocument/2006/relationships/hyperlink" Target="http://uk.wikipedia.org/wiki/193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B%D0%B0%D0%B9%D1%84_(%D0%B6%D1%83%D1%80%D0%BD%D0%B0%D0%BB)" TargetMode="External"/><Relationship Id="rId2" Type="http://schemas.openxmlformats.org/officeDocument/2006/relationships/hyperlink" Target="http://uk.wikipedia.org/wiki/%D0%96%D1%83%D1%80%D0%BD%D0%B0%D0%B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94%D0%B6%D0%BE%D0%BD_%D0%A5%D1%83%D0%B1%D0%BE%D0%BB%D1%82&amp;action=edit&amp;redlink=1" TargetMode="External"/><Relationship Id="rId5" Type="http://schemas.openxmlformats.org/officeDocument/2006/relationships/hyperlink" Target="http://uk.wikipedia.org/wiki/%D0%92%D0%B5%D1%80%D0%BD%D0%B5%D1%80_%D1%84%D0%BE%D0%BD_%D0%91%D1%80%D0%B0%D1%83%D0%BD" TargetMode="External"/><Relationship Id="rId4" Type="http://schemas.openxmlformats.org/officeDocument/2006/relationships/hyperlink" Target="http://uk.wikipedia.org/wiki/NAS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55976" y="836712"/>
            <a:ext cx="4104456" cy="136815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bg2"/>
                </a:solidFill>
                <a:cs typeface="BrowalliaUPC" pitchFamily="34" charset="-34"/>
              </a:rPr>
              <a:t>Кондратюк </a:t>
            </a:r>
            <a:r>
              <a:rPr lang="ru-RU" sz="4400" b="1" dirty="0" err="1" smtClean="0">
                <a:solidFill>
                  <a:schemeClr val="bg2"/>
                </a:solidFill>
                <a:cs typeface="BrowalliaUPC" pitchFamily="34" charset="-34"/>
              </a:rPr>
              <a:t>Юрій</a:t>
            </a:r>
            <a:r>
              <a:rPr lang="ru-RU" sz="4400" b="1" dirty="0" smtClean="0">
                <a:solidFill>
                  <a:schemeClr val="bg2"/>
                </a:solidFill>
                <a:cs typeface="BrowalliaUPC" pitchFamily="34" charset="-34"/>
              </a:rPr>
              <a:t> </a:t>
            </a:r>
            <a:r>
              <a:rPr lang="ru-RU" sz="4400" b="1" dirty="0" err="1" smtClean="0">
                <a:solidFill>
                  <a:schemeClr val="bg2"/>
                </a:solidFill>
                <a:cs typeface="BrowalliaUPC" pitchFamily="34" charset="-34"/>
              </a:rPr>
              <a:t>Васильович</a:t>
            </a:r>
            <a:endParaRPr lang="ru-RU" sz="4400" b="1" dirty="0">
              <a:solidFill>
                <a:schemeClr val="bg2"/>
              </a:solidFill>
              <a:cs typeface="BrowalliaUPC" pitchFamily="34" charset="-34"/>
            </a:endParaRPr>
          </a:p>
        </p:txBody>
      </p:sp>
      <p:pic>
        <p:nvPicPr>
          <p:cNvPr id="1026" name="Picture 2" descr="C:\Users\Антон\Pictures\kondratyuk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348880"/>
            <a:ext cx="2808311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6501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3240478" cy="829896"/>
          </a:xfrm>
        </p:spPr>
        <p:txBody>
          <a:bodyPr/>
          <a:lstStyle/>
          <a:p>
            <a:r>
              <a:rPr lang="uk-UA" dirty="0" smtClean="0"/>
              <a:t>Біографія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7848872" cy="5256584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 </a:t>
            </a:r>
            <a:r>
              <a:rPr lang="ru-RU" sz="2800" dirty="0" err="1"/>
              <a:t>Олександр</a:t>
            </a:r>
            <a:r>
              <a:rPr lang="ru-RU" sz="2800" dirty="0"/>
              <a:t> </a:t>
            </a:r>
            <a:r>
              <a:rPr lang="ru-RU" sz="2800" dirty="0" err="1"/>
              <a:t>Шаргей</a:t>
            </a:r>
            <a:r>
              <a:rPr lang="ru-RU" sz="2800" dirty="0"/>
              <a:t> </a:t>
            </a:r>
            <a:r>
              <a:rPr lang="ru-RU" sz="2800" dirty="0" err="1"/>
              <a:t>народився</a:t>
            </a:r>
            <a:r>
              <a:rPr lang="ru-RU" sz="2800" dirty="0"/>
              <a:t> 9 </a:t>
            </a:r>
            <a:r>
              <a:rPr lang="ru-RU" sz="2800" dirty="0" err="1"/>
              <a:t>червня</a:t>
            </a:r>
            <a:r>
              <a:rPr lang="ru-RU" sz="2800" dirty="0"/>
              <a:t> (21 </a:t>
            </a:r>
            <a:r>
              <a:rPr lang="ru-RU" sz="2800" dirty="0" err="1"/>
              <a:t>червня</a:t>
            </a:r>
            <a:r>
              <a:rPr lang="ru-RU" sz="2800" dirty="0"/>
              <a:t> за </a:t>
            </a:r>
            <a:r>
              <a:rPr lang="ru-RU" sz="2800" dirty="0" err="1"/>
              <a:t>новим</a:t>
            </a:r>
            <a:r>
              <a:rPr lang="ru-RU" sz="2800" dirty="0"/>
              <a:t> стилем) 1897 року в </a:t>
            </a:r>
            <a:r>
              <a:rPr lang="ru-RU" sz="2800" dirty="0" err="1"/>
              <a:t>Полтаві</a:t>
            </a:r>
            <a:r>
              <a:rPr lang="ru-RU" sz="2800" dirty="0"/>
              <a:t>. З 1910 по 1916 роки </a:t>
            </a:r>
            <a:r>
              <a:rPr lang="ru-RU" sz="2800" dirty="0" err="1"/>
              <a:t>вчився</a:t>
            </a:r>
            <a:r>
              <a:rPr lang="ru-RU" sz="2800" dirty="0"/>
              <a:t> в </a:t>
            </a:r>
            <a:r>
              <a:rPr lang="ru-RU" sz="2800" dirty="0" err="1"/>
              <a:t>Другій</a:t>
            </a:r>
            <a:r>
              <a:rPr lang="ru-RU" sz="2800" dirty="0"/>
              <a:t> </a:t>
            </a:r>
            <a:r>
              <a:rPr lang="ru-RU" sz="2800" dirty="0" err="1"/>
              <a:t>полтавській</a:t>
            </a:r>
            <a:r>
              <a:rPr lang="ru-RU" sz="2800" dirty="0"/>
              <a:t> </a:t>
            </a:r>
            <a:r>
              <a:rPr lang="ru-RU" sz="2800" dirty="0" err="1"/>
              <a:t>чоловічій</a:t>
            </a:r>
            <a:r>
              <a:rPr lang="ru-RU" sz="2800" dirty="0"/>
              <a:t> </a:t>
            </a:r>
            <a:r>
              <a:rPr lang="ru-RU" sz="2800" dirty="0" err="1"/>
              <a:t>гімназії</a:t>
            </a:r>
            <a:r>
              <a:rPr lang="ru-RU" sz="2800" dirty="0"/>
              <a:t> і </a:t>
            </a:r>
            <a:r>
              <a:rPr lang="ru-RU" sz="2800" dirty="0" err="1"/>
              <a:t>закінчив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з </a:t>
            </a:r>
            <a:r>
              <a:rPr lang="ru-RU" sz="2800" dirty="0" err="1"/>
              <a:t>срібною</a:t>
            </a:r>
            <a:r>
              <a:rPr lang="ru-RU" sz="2800" dirty="0"/>
              <a:t> </a:t>
            </a:r>
            <a:r>
              <a:rPr lang="ru-RU" sz="2800" dirty="0" err="1"/>
              <a:t>медаллю</a:t>
            </a:r>
            <a:r>
              <a:rPr lang="ru-RU" sz="2800" dirty="0"/>
              <a:t>. У 1916 </a:t>
            </a:r>
            <a:r>
              <a:rPr lang="ru-RU" sz="2800" dirty="0" err="1"/>
              <a:t>році</a:t>
            </a:r>
            <a:r>
              <a:rPr lang="ru-RU" sz="2800" dirty="0"/>
              <a:t> поступив на </a:t>
            </a:r>
            <a:r>
              <a:rPr lang="ru-RU" sz="2800" dirty="0" err="1"/>
              <a:t>механічне</a:t>
            </a:r>
            <a:r>
              <a:rPr lang="ru-RU" sz="2800" dirty="0"/>
              <a:t> </a:t>
            </a:r>
            <a:r>
              <a:rPr lang="ru-RU" sz="2800" dirty="0" err="1"/>
              <a:t>відділення</a:t>
            </a:r>
            <a:r>
              <a:rPr lang="ru-RU" sz="2800" dirty="0"/>
              <a:t> </a:t>
            </a:r>
            <a:r>
              <a:rPr lang="ru-RU" sz="2800" dirty="0" err="1"/>
              <a:t>політехнічного</a:t>
            </a:r>
            <a:r>
              <a:rPr lang="ru-RU" sz="2800" dirty="0"/>
              <a:t> </a:t>
            </a:r>
            <a:r>
              <a:rPr lang="ru-RU" sz="2800" dirty="0" err="1"/>
              <a:t>інституту</a:t>
            </a:r>
            <a:r>
              <a:rPr lang="ru-RU" sz="2800" dirty="0"/>
              <a:t> Петрограду, але </a:t>
            </a:r>
            <a:r>
              <a:rPr lang="ru-RU" sz="2800" dirty="0" err="1"/>
              <a:t>вже</a:t>
            </a:r>
            <a:r>
              <a:rPr lang="ru-RU" sz="2800" dirty="0"/>
              <a:t> в </a:t>
            </a:r>
            <a:r>
              <a:rPr lang="ru-RU" sz="2800" dirty="0" err="1"/>
              <a:t>листопаді</a:t>
            </a:r>
            <a:r>
              <a:rPr lang="ru-RU" sz="2800" dirty="0"/>
              <a:t> того ж року </a:t>
            </a:r>
            <a:r>
              <a:rPr lang="ru-RU" sz="2800" dirty="0" err="1"/>
              <a:t>був</a:t>
            </a:r>
            <a:r>
              <a:rPr lang="ru-RU" sz="2800" dirty="0"/>
              <a:t> призваний в </a:t>
            </a:r>
            <a:r>
              <a:rPr lang="ru-RU" sz="2800" dirty="0" err="1"/>
              <a:t>армію</a:t>
            </a:r>
            <a:r>
              <a:rPr lang="ru-RU" sz="2800" dirty="0"/>
              <a:t> і </a:t>
            </a:r>
            <a:r>
              <a:rPr lang="ru-RU" sz="2800" dirty="0" err="1"/>
              <a:t>зарахований</a:t>
            </a:r>
            <a:r>
              <a:rPr lang="ru-RU" sz="2800" dirty="0"/>
              <a:t> до </a:t>
            </a:r>
            <a:r>
              <a:rPr lang="ru-RU" sz="2800" dirty="0" err="1"/>
              <a:t>школи</a:t>
            </a:r>
            <a:r>
              <a:rPr lang="ru-RU" sz="2800" dirty="0"/>
              <a:t> </a:t>
            </a:r>
            <a:r>
              <a:rPr lang="ru-RU" sz="2800" dirty="0" err="1"/>
              <a:t>прапорщиків</a:t>
            </a:r>
            <a:r>
              <a:rPr lang="ru-RU" sz="2800" dirty="0"/>
              <a:t> при одному з </a:t>
            </a:r>
            <a:r>
              <a:rPr lang="ru-RU" sz="2800" dirty="0" err="1"/>
              <a:t>петербурзьких</a:t>
            </a:r>
            <a:r>
              <a:rPr lang="ru-RU" sz="2800" dirty="0"/>
              <a:t> </a:t>
            </a:r>
            <a:r>
              <a:rPr lang="ru-RU" sz="2800" dirty="0" err="1"/>
              <a:t>юнкерських</a:t>
            </a:r>
            <a:r>
              <a:rPr lang="ru-RU" sz="2800" dirty="0"/>
              <a:t> училищ. До </a:t>
            </a:r>
            <a:r>
              <a:rPr lang="ru-RU" sz="2800" dirty="0" err="1"/>
              <a:t>демобілізації</a:t>
            </a:r>
            <a:r>
              <a:rPr lang="ru-RU" sz="2800" dirty="0"/>
              <a:t> в </a:t>
            </a:r>
            <a:r>
              <a:rPr lang="ru-RU" sz="2800" dirty="0" err="1"/>
              <a:t>березні</a:t>
            </a:r>
            <a:r>
              <a:rPr lang="ru-RU" sz="2800" dirty="0"/>
              <a:t> 1918 року </a:t>
            </a:r>
            <a:r>
              <a:rPr lang="ru-RU" sz="2800" dirty="0" err="1"/>
              <a:t>воював</a:t>
            </a:r>
            <a:r>
              <a:rPr lang="ru-RU" sz="2800" dirty="0"/>
              <a:t> на </a:t>
            </a:r>
            <a:r>
              <a:rPr lang="ru-RU" sz="2800" dirty="0" err="1"/>
              <a:t>турецькому</a:t>
            </a:r>
            <a:r>
              <a:rPr lang="ru-RU" sz="2800" dirty="0"/>
              <a:t> </a:t>
            </a:r>
            <a:r>
              <a:rPr lang="ru-RU" sz="2800" dirty="0" err="1"/>
              <a:t>фронті</a:t>
            </a:r>
            <a:r>
              <a:rPr lang="ru-RU" sz="2800" dirty="0"/>
              <a:t>. </a:t>
            </a:r>
            <a:r>
              <a:rPr lang="ru-RU" sz="2800" dirty="0" err="1"/>
              <a:t>Після</a:t>
            </a:r>
            <a:r>
              <a:rPr lang="ru-RU" sz="2800" dirty="0"/>
              <a:t> </a:t>
            </a:r>
            <a:r>
              <a:rPr lang="ru-RU" sz="2800" dirty="0" err="1"/>
              <a:t>жовтневого</a:t>
            </a:r>
            <a:r>
              <a:rPr lang="ru-RU" sz="2800" dirty="0"/>
              <a:t> перевороту, як </a:t>
            </a:r>
            <a:r>
              <a:rPr lang="ru-RU" sz="2800" dirty="0" err="1"/>
              <a:t>офіцер</a:t>
            </a:r>
            <a:r>
              <a:rPr lang="ru-RU" sz="2800" dirty="0"/>
              <a:t> </a:t>
            </a:r>
            <a:r>
              <a:rPr lang="ru-RU" sz="2800" dirty="0" err="1"/>
              <a:t>царської</a:t>
            </a:r>
            <a:r>
              <a:rPr lang="ru-RU" sz="2800" dirty="0"/>
              <a:t> </a:t>
            </a:r>
            <a:r>
              <a:rPr lang="ru-RU" sz="2800" dirty="0" err="1"/>
              <a:t>армії</a:t>
            </a:r>
            <a:r>
              <a:rPr lang="ru-RU" sz="2800" dirty="0"/>
              <a:t>, </a:t>
            </a:r>
            <a:r>
              <a:rPr lang="ru-RU" sz="2800" dirty="0" err="1"/>
              <a:t>був</a:t>
            </a:r>
            <a:r>
              <a:rPr lang="ru-RU" sz="2800" dirty="0"/>
              <a:t> </a:t>
            </a:r>
            <a:r>
              <a:rPr lang="ru-RU" sz="2800" dirty="0" err="1"/>
              <a:t>мобілізований</a:t>
            </a:r>
            <a:r>
              <a:rPr lang="ru-RU" sz="2800" dirty="0"/>
              <a:t> в </a:t>
            </a:r>
            <a:r>
              <a:rPr lang="ru-RU" sz="2800" dirty="0" err="1"/>
              <a:t>Білу</a:t>
            </a:r>
            <a:r>
              <a:rPr lang="ru-RU" sz="2800" dirty="0"/>
              <a:t> </a:t>
            </a:r>
            <a:r>
              <a:rPr lang="ru-RU" sz="2800" dirty="0" err="1"/>
              <a:t>армію</a:t>
            </a:r>
            <a:r>
              <a:rPr lang="ru-RU" sz="2800" dirty="0"/>
              <a:t>, але </a:t>
            </a:r>
            <a:r>
              <a:rPr lang="ru-RU" sz="2800" dirty="0" err="1"/>
              <a:t>дезертирував</a:t>
            </a:r>
            <a:r>
              <a:rPr lang="ru-RU" sz="2800" dirty="0"/>
              <a:t> з </a:t>
            </a:r>
            <a:r>
              <a:rPr lang="ru-RU" sz="2800" dirty="0" err="1"/>
              <a:t>неї</a:t>
            </a:r>
            <a:r>
              <a:rPr lang="ru-RU" sz="2800" dirty="0"/>
              <a:t>. </a:t>
            </a:r>
            <a:r>
              <a:rPr lang="ru-RU" sz="2800" dirty="0" err="1"/>
              <a:t>Побоюючись</a:t>
            </a:r>
            <a:r>
              <a:rPr lang="ru-RU" sz="2800" dirty="0"/>
              <a:t> </a:t>
            </a:r>
            <a:r>
              <a:rPr lang="ru-RU" sz="2800" dirty="0" err="1"/>
              <a:t>репресій</a:t>
            </a:r>
            <a:r>
              <a:rPr lang="ru-RU" sz="2800" dirty="0"/>
              <a:t> за </a:t>
            </a:r>
            <a:r>
              <a:rPr lang="ru-RU" sz="2800" dirty="0" err="1"/>
              <a:t>своє</a:t>
            </a:r>
            <a:r>
              <a:rPr lang="ru-RU" sz="2800" dirty="0"/>
              <a:t> </a:t>
            </a:r>
            <a:r>
              <a:rPr lang="ru-RU" sz="2800" dirty="0" err="1"/>
              <a:t>офіцерське</a:t>
            </a:r>
            <a:r>
              <a:rPr lang="ru-RU" sz="2800" dirty="0"/>
              <a:t> </a:t>
            </a:r>
            <a:r>
              <a:rPr lang="ru-RU" sz="2800" dirty="0" err="1"/>
              <a:t>минуле</a:t>
            </a:r>
            <a:r>
              <a:rPr lang="ru-RU" sz="2800" dirty="0"/>
              <a:t>, за </a:t>
            </a:r>
            <a:r>
              <a:rPr lang="ru-RU" sz="2800" dirty="0" err="1"/>
              <a:t>допомогою</a:t>
            </a:r>
            <a:r>
              <a:rPr lang="ru-RU" sz="2800" dirty="0"/>
              <a:t> </a:t>
            </a:r>
            <a:r>
              <a:rPr lang="ru-RU" sz="2800" dirty="0" err="1"/>
              <a:t>своєї</a:t>
            </a:r>
            <a:r>
              <a:rPr lang="ru-RU" sz="2800" dirty="0"/>
              <a:t> </a:t>
            </a:r>
            <a:r>
              <a:rPr lang="ru-RU" sz="2800" dirty="0" err="1"/>
              <a:t>мачухи</a:t>
            </a:r>
            <a:r>
              <a:rPr lang="ru-RU" sz="2800" dirty="0"/>
              <a:t> Олени </a:t>
            </a:r>
            <a:r>
              <a:rPr lang="ru-RU" sz="2800" dirty="0" err="1"/>
              <a:t>Петрівни</a:t>
            </a:r>
            <a:r>
              <a:rPr lang="ru-RU" sz="2800" dirty="0"/>
              <a:t> </a:t>
            </a:r>
            <a:r>
              <a:rPr lang="ru-RU" sz="2800" dirty="0" err="1"/>
              <a:t>Карєєвої</a:t>
            </a:r>
            <a:r>
              <a:rPr lang="ru-RU" sz="2800" dirty="0"/>
              <a:t> </a:t>
            </a:r>
            <a:r>
              <a:rPr lang="ru-RU" sz="2800" dirty="0" err="1"/>
              <a:t>роздобув</a:t>
            </a:r>
            <a:r>
              <a:rPr lang="ru-RU" sz="2800" dirty="0"/>
              <a:t> </a:t>
            </a:r>
            <a:r>
              <a:rPr lang="ru-RU" sz="2800" dirty="0" err="1"/>
              <a:t>документи</a:t>
            </a:r>
            <a:r>
              <a:rPr lang="ru-RU" sz="2800" dirty="0"/>
              <a:t> на </a:t>
            </a:r>
            <a:r>
              <a:rPr lang="ru-RU" sz="2800" dirty="0" err="1"/>
              <a:t>ім'я</a:t>
            </a:r>
            <a:r>
              <a:rPr lang="ru-RU" sz="2800" dirty="0"/>
              <a:t> Ю. В. Кондратюка — і </a:t>
            </a:r>
            <a:r>
              <a:rPr lang="ru-RU" sz="2800" dirty="0" err="1"/>
              <a:t>під</a:t>
            </a:r>
            <a:r>
              <a:rPr lang="ru-RU" sz="2800" dirty="0"/>
              <a:t> </a:t>
            </a:r>
            <a:r>
              <a:rPr lang="ru-RU" sz="2800" dirty="0" err="1"/>
              <a:t>цим</a:t>
            </a:r>
            <a:r>
              <a:rPr lang="ru-RU" sz="2800" dirty="0"/>
              <a:t> </a:t>
            </a:r>
            <a:r>
              <a:rPr lang="ru-RU" sz="2800" dirty="0" err="1"/>
              <a:t>ім'ям</a:t>
            </a:r>
            <a:r>
              <a:rPr lang="ru-RU" sz="2800" dirty="0"/>
              <a:t> прожив до </a:t>
            </a:r>
            <a:r>
              <a:rPr lang="ru-RU" sz="2800" dirty="0" err="1"/>
              <a:t>кінця</a:t>
            </a:r>
            <a:r>
              <a:rPr lang="ru-RU" sz="2800" dirty="0"/>
              <a:t> </a:t>
            </a:r>
            <a:r>
              <a:rPr lang="ru-RU" sz="2800" dirty="0" err="1"/>
              <a:t>життя</a:t>
            </a:r>
            <a:r>
              <a:rPr lang="ru-RU" sz="2800" dirty="0"/>
              <a:t>.</a:t>
            </a:r>
          </a:p>
          <a:p>
            <a:r>
              <a:rPr lang="ru-RU" sz="2800" dirty="0" err="1"/>
              <a:t>Незалежно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Костянтина</a:t>
            </a:r>
            <a:r>
              <a:rPr lang="ru-RU" sz="2800" dirty="0"/>
              <a:t> </a:t>
            </a:r>
            <a:r>
              <a:rPr lang="ru-RU" sz="2800" dirty="0" err="1"/>
              <a:t>Ціолковського</a:t>
            </a:r>
            <a:r>
              <a:rPr lang="ru-RU" sz="2800" dirty="0"/>
              <a:t> </a:t>
            </a:r>
            <a:r>
              <a:rPr lang="ru-RU" sz="2800" dirty="0" err="1"/>
              <a:t>розробляв</a:t>
            </a:r>
            <a:r>
              <a:rPr lang="ru-RU" sz="2800" dirty="0"/>
              <a:t> </a:t>
            </a:r>
            <a:r>
              <a:rPr lang="ru-RU" sz="2800" dirty="0" err="1"/>
              <a:t>основні</a:t>
            </a:r>
            <a:r>
              <a:rPr lang="ru-RU" sz="2800" dirty="0"/>
              <a:t> </a:t>
            </a:r>
            <a:r>
              <a:rPr lang="ru-RU" sz="2800" dirty="0" err="1"/>
              <a:t>проблеми</a:t>
            </a:r>
            <a:r>
              <a:rPr lang="ru-RU" sz="2800" dirty="0"/>
              <a:t> космонавтики, </a:t>
            </a:r>
            <a:r>
              <a:rPr lang="ru-RU" sz="2800" dirty="0" err="1"/>
              <a:t>космічних</a:t>
            </a:r>
            <a:r>
              <a:rPr lang="ru-RU" sz="2800" dirty="0"/>
              <a:t> </a:t>
            </a:r>
            <a:r>
              <a:rPr lang="ru-RU" sz="2800" dirty="0" err="1"/>
              <a:t>польотів</a:t>
            </a:r>
            <a:r>
              <a:rPr lang="ru-RU" sz="2800" dirty="0"/>
              <a:t> і </a:t>
            </a:r>
            <a:r>
              <a:rPr lang="ru-RU" sz="2800" dirty="0" err="1"/>
              <a:t>конструювання</a:t>
            </a:r>
            <a:r>
              <a:rPr lang="ru-RU" sz="2800" dirty="0"/>
              <a:t> </a:t>
            </a:r>
            <a:r>
              <a:rPr lang="ru-RU" sz="2800" dirty="0" err="1"/>
              <a:t>міжпланетних</a:t>
            </a:r>
            <a:r>
              <a:rPr lang="ru-RU" sz="2800" dirty="0"/>
              <a:t> </a:t>
            </a:r>
            <a:r>
              <a:rPr lang="ru-RU" sz="2800" dirty="0" err="1"/>
              <a:t>кораблів</a:t>
            </a:r>
            <a:r>
              <a:rPr lang="ru-RU" sz="2800" dirty="0"/>
              <a:t>. У </a:t>
            </a:r>
            <a:r>
              <a:rPr lang="ru-RU" sz="2800" dirty="0" err="1"/>
              <a:t>праці</a:t>
            </a:r>
            <a:r>
              <a:rPr lang="ru-RU" sz="2800" dirty="0"/>
              <a:t> «</a:t>
            </a:r>
            <a:r>
              <a:rPr lang="ru-RU" sz="2800" dirty="0" err="1"/>
              <a:t>Завоювання</a:t>
            </a:r>
            <a:r>
              <a:rPr lang="ru-RU" sz="2800" dirty="0"/>
              <a:t> </a:t>
            </a:r>
            <a:r>
              <a:rPr lang="ru-RU" sz="2800" dirty="0" err="1"/>
              <a:t>міжпланетних</a:t>
            </a:r>
            <a:r>
              <a:rPr lang="ru-RU" sz="2800" dirty="0"/>
              <a:t> </a:t>
            </a:r>
            <a:r>
              <a:rPr lang="ru-RU" sz="2800" dirty="0" err="1"/>
              <a:t>просторів</a:t>
            </a:r>
            <a:r>
              <a:rPr lang="ru-RU" sz="2800" dirty="0"/>
              <a:t>» (1929 </a:t>
            </a:r>
            <a:r>
              <a:rPr lang="ru-RU" sz="2800" dirty="0" err="1"/>
              <a:t>рік</a:t>
            </a:r>
            <a:r>
              <a:rPr lang="ru-RU" sz="2800" dirty="0"/>
              <a:t>) </a:t>
            </a:r>
            <a:r>
              <a:rPr lang="ru-RU" sz="2800" dirty="0" err="1"/>
              <a:t>вивів</a:t>
            </a:r>
            <a:r>
              <a:rPr lang="ru-RU" sz="2800" dirty="0"/>
              <a:t> </a:t>
            </a:r>
            <a:r>
              <a:rPr lang="ru-RU" sz="2800" dirty="0" err="1"/>
              <a:t>основне</a:t>
            </a:r>
            <a:r>
              <a:rPr lang="ru-RU" sz="2800" dirty="0"/>
              <a:t> </a:t>
            </a:r>
            <a:r>
              <a:rPr lang="ru-RU" sz="2800" dirty="0" err="1"/>
              <a:t>рівняння</a:t>
            </a:r>
            <a:r>
              <a:rPr lang="ru-RU" sz="2800" dirty="0"/>
              <a:t> </a:t>
            </a:r>
            <a:r>
              <a:rPr lang="ru-RU" sz="2800" dirty="0" err="1"/>
              <a:t>польоту</a:t>
            </a:r>
            <a:r>
              <a:rPr lang="ru-RU" sz="2800" dirty="0"/>
              <a:t> </a:t>
            </a:r>
            <a:r>
              <a:rPr lang="ru-RU" sz="2800" dirty="0" err="1"/>
              <a:t>ракети</a:t>
            </a:r>
            <a:r>
              <a:rPr lang="ru-RU" sz="2800" dirty="0"/>
              <a:t>, </a:t>
            </a:r>
            <a:r>
              <a:rPr lang="ru-RU" sz="2800" dirty="0" err="1"/>
              <a:t>розглянув</a:t>
            </a:r>
            <a:r>
              <a:rPr lang="ru-RU" sz="2800" dirty="0"/>
              <a:t> </a:t>
            </a:r>
            <a:r>
              <a:rPr lang="ru-RU" sz="2800" dirty="0" err="1"/>
              <a:t>енергетично</a:t>
            </a:r>
            <a:r>
              <a:rPr lang="ru-RU" sz="2800" dirty="0"/>
              <a:t> </a:t>
            </a:r>
            <a:r>
              <a:rPr lang="ru-RU" sz="2800" dirty="0" err="1"/>
              <a:t>найвигідніші</a:t>
            </a:r>
            <a:r>
              <a:rPr lang="ru-RU" sz="2800" dirty="0"/>
              <a:t> </a:t>
            </a:r>
            <a:r>
              <a:rPr lang="ru-RU" sz="2800" dirty="0" err="1"/>
              <a:t>траєкторії</a:t>
            </a:r>
            <a:r>
              <a:rPr lang="ru-RU" sz="2800" dirty="0"/>
              <a:t> </a:t>
            </a:r>
            <a:r>
              <a:rPr lang="ru-RU" sz="2800" dirty="0" err="1"/>
              <a:t>космічних</a:t>
            </a:r>
            <a:r>
              <a:rPr lang="ru-RU" sz="2800" dirty="0"/>
              <a:t> </a:t>
            </a:r>
            <a:r>
              <a:rPr lang="ru-RU" sz="2800" dirty="0" err="1"/>
              <a:t>польотів</a:t>
            </a:r>
            <a:r>
              <a:rPr lang="ru-RU" sz="2800" dirty="0"/>
              <a:t>, </a:t>
            </a:r>
            <a:r>
              <a:rPr lang="ru-RU" sz="2800" dirty="0" err="1"/>
              <a:t>виклав</a:t>
            </a:r>
            <a:r>
              <a:rPr lang="ru-RU" sz="2800" dirty="0"/>
              <a:t> </a:t>
            </a:r>
            <a:r>
              <a:rPr lang="ru-RU" sz="2800" dirty="0" err="1"/>
              <a:t>теорію</a:t>
            </a:r>
            <a:r>
              <a:rPr lang="ru-RU" sz="2800" dirty="0"/>
              <a:t> </a:t>
            </a:r>
            <a:r>
              <a:rPr lang="ru-RU" sz="2800" dirty="0" err="1"/>
              <a:t>багатоступінчатих</a:t>
            </a:r>
            <a:r>
              <a:rPr lang="ru-RU" sz="2800" dirty="0"/>
              <a:t> ракет. Перший </a:t>
            </a:r>
            <a:r>
              <a:rPr lang="ru-RU" sz="2800" dirty="0" err="1"/>
              <a:t>сформулював</a:t>
            </a:r>
            <a:r>
              <a:rPr lang="ru-RU" sz="2800" dirty="0"/>
              <a:t> </a:t>
            </a:r>
            <a:r>
              <a:rPr lang="ru-RU" sz="2800" dirty="0" err="1"/>
              <a:t>теорію</a:t>
            </a:r>
            <a:r>
              <a:rPr lang="ru-RU" sz="2800" dirty="0"/>
              <a:t> </a:t>
            </a:r>
            <a:r>
              <a:rPr lang="ru-RU" sz="2800" dirty="0" err="1"/>
              <a:t>багатоступеневих</a:t>
            </a:r>
            <a:r>
              <a:rPr lang="ru-RU" sz="2800" dirty="0"/>
              <a:t> ракет, </a:t>
            </a:r>
            <a:r>
              <a:rPr lang="ru-RU" sz="2800" dirty="0" err="1"/>
              <a:t>запропонував</a:t>
            </a:r>
            <a:r>
              <a:rPr lang="ru-RU" sz="2800" dirty="0"/>
              <a:t> </a:t>
            </a:r>
            <a:r>
              <a:rPr lang="ru-RU" sz="2800" dirty="0" err="1"/>
              <a:t>використовувати</a:t>
            </a:r>
            <a:r>
              <a:rPr lang="ru-RU" sz="2800" dirty="0"/>
              <a:t> для ракетного </a:t>
            </a:r>
            <a:r>
              <a:rPr lang="ru-RU" sz="2800" dirty="0" err="1"/>
              <a:t>палива</a:t>
            </a:r>
            <a:r>
              <a:rPr lang="ru-RU" sz="2800" dirty="0"/>
              <a:t> </a:t>
            </a:r>
            <a:r>
              <a:rPr lang="ru-RU" sz="2800" dirty="0" err="1"/>
              <a:t>деякі</a:t>
            </a:r>
            <a:r>
              <a:rPr lang="ru-RU" sz="2800" dirty="0"/>
              <a:t> метали і </a:t>
            </a:r>
            <a:r>
              <a:rPr lang="ru-RU" sz="2800" dirty="0" err="1"/>
              <a:t>неметали</a:t>
            </a:r>
            <a:r>
              <a:rPr lang="ru-RU" sz="2800" dirty="0"/>
              <a:t> та </a:t>
            </a:r>
            <a:r>
              <a:rPr lang="ru-RU" sz="2800" dirty="0" err="1"/>
              <a:t>їхні</a:t>
            </a:r>
            <a:r>
              <a:rPr lang="ru-RU" sz="2800" dirty="0"/>
              <a:t> </a:t>
            </a:r>
            <a:r>
              <a:rPr lang="ru-RU" sz="2800" dirty="0" err="1"/>
              <a:t>водневі</a:t>
            </a:r>
            <a:r>
              <a:rPr lang="ru-RU" sz="2800" dirty="0"/>
              <a:t> </a:t>
            </a:r>
            <a:r>
              <a:rPr lang="ru-RU" sz="2800" dirty="0" err="1"/>
              <a:t>сполуки</a:t>
            </a:r>
            <a:r>
              <a:rPr lang="ru-RU" sz="2800" dirty="0"/>
              <a:t>. </a:t>
            </a:r>
            <a:r>
              <a:rPr lang="ru-RU" sz="2800" dirty="0" err="1"/>
              <a:t>Розглянув</a:t>
            </a:r>
            <a:r>
              <a:rPr lang="ru-RU" sz="2800" dirty="0"/>
              <a:t> </a:t>
            </a:r>
            <a:r>
              <a:rPr lang="ru-RU" sz="2800" dirty="0" err="1"/>
              <a:t>проблеми</a:t>
            </a:r>
            <a:r>
              <a:rPr lang="ru-RU" sz="2800" dirty="0"/>
              <a:t> </a:t>
            </a:r>
            <a:r>
              <a:rPr lang="ru-RU" sz="2800" dirty="0" err="1"/>
              <a:t>створення</a:t>
            </a:r>
            <a:r>
              <a:rPr lang="ru-RU" sz="2800" dirty="0"/>
              <a:t> </a:t>
            </a:r>
            <a:r>
              <a:rPr lang="ru-RU" sz="2800" dirty="0" err="1"/>
              <a:t>проміжних</a:t>
            </a:r>
            <a:r>
              <a:rPr lang="ru-RU" sz="2800" dirty="0"/>
              <a:t> </a:t>
            </a:r>
            <a:r>
              <a:rPr lang="ru-RU" sz="2800" dirty="0" err="1"/>
              <a:t>міжпланетних</a:t>
            </a:r>
            <a:r>
              <a:rPr lang="ru-RU" sz="2800" dirty="0"/>
              <a:t> баз, </a:t>
            </a:r>
            <a:r>
              <a:rPr lang="ru-RU" sz="2800" dirty="0" err="1"/>
              <a:t>ідею</a:t>
            </a:r>
            <a:r>
              <a:rPr lang="ru-RU" sz="2800" dirty="0"/>
              <a:t> </a:t>
            </a:r>
            <a:r>
              <a:rPr lang="ru-RU" sz="2800" dirty="0" err="1"/>
              <a:t>використання</a:t>
            </a:r>
            <a:r>
              <a:rPr lang="ru-RU" sz="2800" dirty="0"/>
              <a:t> </a:t>
            </a:r>
            <a:r>
              <a:rPr lang="ru-RU" sz="2800" dirty="0" err="1"/>
              <a:t>гравітаційного</a:t>
            </a:r>
            <a:r>
              <a:rPr lang="ru-RU" sz="2800" dirty="0"/>
              <a:t> поля </a:t>
            </a:r>
            <a:r>
              <a:rPr lang="ru-RU" sz="2800" dirty="0" err="1"/>
              <a:t>небесних</a:t>
            </a:r>
            <a:r>
              <a:rPr lang="ru-RU" sz="2800" dirty="0"/>
              <a:t> </a:t>
            </a:r>
            <a:r>
              <a:rPr lang="ru-RU" sz="2800" dirty="0" err="1"/>
              <a:t>тіл</a:t>
            </a:r>
            <a:r>
              <a:rPr lang="ru-RU" sz="2800" dirty="0"/>
              <a:t> для </a:t>
            </a:r>
            <a:r>
              <a:rPr lang="ru-RU" sz="2800" dirty="0" err="1"/>
              <a:t>розв'язання</a:t>
            </a:r>
            <a:r>
              <a:rPr lang="ru-RU" sz="2800" dirty="0"/>
              <a:t> </a:t>
            </a:r>
            <a:r>
              <a:rPr lang="ru-RU" sz="2800" dirty="0" err="1"/>
              <a:t>цих</a:t>
            </a:r>
            <a:r>
              <a:rPr lang="ru-RU" sz="2800" dirty="0"/>
              <a:t> проблем.</a:t>
            </a:r>
          </a:p>
          <a:p>
            <a:r>
              <a:rPr lang="ru-RU" sz="2800" dirty="0" err="1"/>
              <a:t>Багато</a:t>
            </a:r>
            <a:r>
              <a:rPr lang="ru-RU" sz="2800" dirty="0"/>
              <a:t> </a:t>
            </a:r>
            <a:r>
              <a:rPr lang="ru-RU" sz="2800" dirty="0" err="1"/>
              <a:t>ідей</a:t>
            </a:r>
            <a:r>
              <a:rPr lang="ru-RU" sz="2800" dirty="0"/>
              <a:t> </a:t>
            </a:r>
            <a:r>
              <a:rPr lang="ru-RU" sz="2800" dirty="0" err="1"/>
              <a:t>Юрія</a:t>
            </a:r>
            <a:r>
              <a:rPr lang="ru-RU" sz="2800" dirty="0"/>
              <a:t> Кондратюка (про </a:t>
            </a:r>
            <a:r>
              <a:rPr lang="ru-RU" sz="2800" dirty="0" err="1"/>
              <a:t>створення</a:t>
            </a:r>
            <a:r>
              <a:rPr lang="ru-RU" sz="2800" dirty="0"/>
              <a:t> </a:t>
            </a:r>
            <a:r>
              <a:rPr lang="ru-RU" sz="2800" dirty="0" err="1"/>
              <a:t>космічних</a:t>
            </a:r>
            <a:r>
              <a:rPr lang="ru-RU" sz="2800" dirty="0"/>
              <a:t> систем, про </a:t>
            </a:r>
            <a:r>
              <a:rPr lang="ru-RU" sz="2800" dirty="0" err="1"/>
              <a:t>розрахунки</a:t>
            </a:r>
            <a:r>
              <a:rPr lang="ru-RU" sz="2800" dirty="0"/>
              <a:t> </a:t>
            </a:r>
            <a:r>
              <a:rPr lang="ru-RU" sz="2800" dirty="0" err="1"/>
              <a:t>траєкторій</a:t>
            </a:r>
            <a:r>
              <a:rPr lang="ru-RU" sz="2800" dirty="0"/>
              <a:t> </a:t>
            </a:r>
            <a:r>
              <a:rPr lang="ru-RU" sz="2800" dirty="0" err="1"/>
              <a:t>польотів</a:t>
            </a:r>
            <a:r>
              <a:rPr lang="ru-RU" sz="2800" dirty="0"/>
              <a:t> для </a:t>
            </a:r>
            <a:r>
              <a:rPr lang="ru-RU" sz="2800" dirty="0" err="1"/>
              <a:t>висадки</a:t>
            </a:r>
            <a:r>
              <a:rPr lang="ru-RU" sz="2800" dirty="0"/>
              <a:t> на </a:t>
            </a:r>
            <a:r>
              <a:rPr lang="ru-RU" sz="2800" dirty="0" err="1"/>
              <a:t>місячну</a:t>
            </a:r>
            <a:r>
              <a:rPr lang="ru-RU" sz="2800" dirty="0"/>
              <a:t> </a:t>
            </a:r>
            <a:r>
              <a:rPr lang="ru-RU" sz="2800" dirty="0" err="1"/>
              <a:t>поверхню</a:t>
            </a:r>
            <a:r>
              <a:rPr lang="ru-RU" sz="2800" dirty="0"/>
              <a:t>) </a:t>
            </a:r>
            <a:r>
              <a:rPr lang="ru-RU" sz="2800" dirty="0" err="1"/>
              <a:t>використано</a:t>
            </a:r>
            <a:r>
              <a:rPr lang="ru-RU" sz="2800" dirty="0"/>
              <a:t> у </a:t>
            </a:r>
            <a:r>
              <a:rPr lang="ru-RU" sz="2800" dirty="0" err="1"/>
              <a:t>практичній</a:t>
            </a:r>
            <a:r>
              <a:rPr lang="ru-RU" sz="2800" dirty="0"/>
              <a:t> </a:t>
            </a:r>
            <a:r>
              <a:rPr lang="ru-RU" sz="2800" dirty="0" err="1"/>
              <a:t>космонавтиці</a:t>
            </a:r>
            <a:r>
              <a:rPr lang="ru-RU" sz="2800" dirty="0"/>
              <a:t>. </a:t>
            </a:r>
            <a:r>
              <a:rPr lang="ru-RU" sz="2800" dirty="0" err="1"/>
              <a:t>Зокрема</a:t>
            </a:r>
            <a:r>
              <a:rPr lang="ru-RU" sz="2800" dirty="0"/>
              <a:t>, </a:t>
            </a:r>
            <a:r>
              <a:rPr lang="ru-RU" sz="2800" dirty="0" err="1"/>
              <a:t>результати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наукової</a:t>
            </a:r>
            <a:r>
              <a:rPr lang="ru-RU" sz="2800" dirty="0"/>
              <a:t> </a:t>
            </a:r>
            <a:r>
              <a:rPr lang="ru-RU" sz="2800" dirty="0" err="1"/>
              <a:t>праці</a:t>
            </a:r>
            <a:r>
              <a:rPr lang="ru-RU" sz="2800" dirty="0"/>
              <a:t> «Про </a:t>
            </a:r>
            <a:r>
              <a:rPr lang="ru-RU" sz="2800" dirty="0" err="1"/>
              <a:t>завоювання</a:t>
            </a:r>
            <a:r>
              <a:rPr lang="ru-RU" sz="2800" dirty="0"/>
              <a:t> </a:t>
            </a:r>
            <a:r>
              <a:rPr lang="ru-RU" sz="2800" dirty="0" err="1"/>
              <a:t>міжпланетних</a:t>
            </a:r>
            <a:r>
              <a:rPr lang="ru-RU" sz="2800" dirty="0"/>
              <a:t> </a:t>
            </a:r>
            <a:r>
              <a:rPr lang="ru-RU" sz="2800" dirty="0" err="1"/>
              <a:t>просторів</a:t>
            </a:r>
            <a:r>
              <a:rPr lang="ru-RU" sz="2800" dirty="0"/>
              <a:t>» </a:t>
            </a:r>
            <a:r>
              <a:rPr lang="ru-RU" sz="2800" dirty="0" err="1"/>
              <a:t>були</a:t>
            </a:r>
            <a:r>
              <a:rPr lang="ru-RU" sz="2800" dirty="0"/>
              <a:t> </a:t>
            </a:r>
            <a:r>
              <a:rPr lang="ru-RU" sz="2800" dirty="0" err="1"/>
              <a:t>використані</a:t>
            </a:r>
            <a:r>
              <a:rPr lang="ru-RU" sz="2800" dirty="0"/>
              <a:t> при </a:t>
            </a:r>
            <a:r>
              <a:rPr lang="ru-RU" sz="2800" dirty="0" err="1"/>
              <a:t>плануванні</a:t>
            </a:r>
            <a:r>
              <a:rPr lang="ru-RU" sz="2800" dirty="0"/>
              <a:t> </a:t>
            </a:r>
            <a:r>
              <a:rPr lang="ru-RU" sz="2800" dirty="0" err="1"/>
              <a:t>висадки</a:t>
            </a:r>
            <a:r>
              <a:rPr lang="ru-RU" sz="2800" dirty="0"/>
              <a:t> </a:t>
            </a:r>
            <a:r>
              <a:rPr lang="ru-RU" sz="2800" dirty="0" err="1"/>
              <a:t>американських</a:t>
            </a:r>
            <a:r>
              <a:rPr lang="ru-RU" sz="2800" dirty="0"/>
              <a:t> </a:t>
            </a:r>
            <a:r>
              <a:rPr lang="ru-RU" sz="2800" dirty="0" err="1"/>
              <a:t>астронавтів</a:t>
            </a:r>
            <a:r>
              <a:rPr lang="ru-RU" sz="2800" dirty="0"/>
              <a:t> на </a:t>
            </a:r>
            <a:r>
              <a:rPr lang="ru-RU" sz="2800" dirty="0" err="1"/>
              <a:t>Місяць</a:t>
            </a:r>
            <a:r>
              <a:rPr lang="ru-RU" sz="2800" dirty="0"/>
              <a:t> (1969 </a:t>
            </a:r>
            <a:r>
              <a:rPr lang="ru-RU" sz="2800" dirty="0" err="1"/>
              <a:t>рік</a:t>
            </a:r>
            <a:r>
              <a:rPr lang="ru-RU" sz="2800" dirty="0"/>
              <a:t>), на </a:t>
            </a:r>
            <a:r>
              <a:rPr lang="ru-RU" sz="2800" dirty="0" err="1"/>
              <a:t>зворотному</a:t>
            </a:r>
            <a:r>
              <a:rPr lang="ru-RU" sz="2800" dirty="0"/>
              <a:t> </a:t>
            </a:r>
            <a:r>
              <a:rPr lang="ru-RU" sz="2800" dirty="0" err="1"/>
              <a:t>боці</a:t>
            </a:r>
            <a:r>
              <a:rPr lang="ru-RU" sz="2800" dirty="0"/>
              <a:t> </a:t>
            </a:r>
            <a:r>
              <a:rPr lang="ru-RU" sz="2800" dirty="0" err="1"/>
              <a:t>якого</a:t>
            </a:r>
            <a:r>
              <a:rPr lang="ru-RU" sz="2800" dirty="0"/>
              <a:t> </a:t>
            </a:r>
            <a:r>
              <a:rPr lang="ru-RU" sz="2800" dirty="0" err="1"/>
              <a:t>ім'ям</a:t>
            </a:r>
            <a:r>
              <a:rPr lang="ru-RU" sz="2800" dirty="0"/>
              <a:t> Кондратюка названо кратер.</a:t>
            </a:r>
          </a:p>
          <a:p>
            <a:r>
              <a:rPr lang="ru-RU" sz="2800" dirty="0"/>
              <a:t>З початком </a:t>
            </a:r>
            <a:r>
              <a:rPr lang="ru-RU" sz="2800" dirty="0" err="1"/>
              <a:t>Другої</a:t>
            </a:r>
            <a:r>
              <a:rPr lang="ru-RU" sz="2800" dirty="0"/>
              <a:t> </a:t>
            </a:r>
            <a:r>
              <a:rPr lang="ru-RU" sz="2800" dirty="0" err="1"/>
              <a:t>світової</a:t>
            </a:r>
            <a:r>
              <a:rPr lang="ru-RU" sz="2800" dirty="0"/>
              <a:t> </a:t>
            </a:r>
            <a:r>
              <a:rPr lang="ru-RU" sz="2800" dirty="0" err="1"/>
              <a:t>війни</a:t>
            </a:r>
            <a:r>
              <a:rPr lang="ru-RU" sz="2800" dirty="0"/>
              <a:t> вступив добровольцем до народного </a:t>
            </a:r>
            <a:r>
              <a:rPr lang="ru-RU" sz="2800" dirty="0" err="1"/>
              <a:t>ополчення</a:t>
            </a:r>
            <a:r>
              <a:rPr lang="ru-RU" sz="2800" dirty="0"/>
              <a:t> й пропав </a:t>
            </a:r>
            <a:r>
              <a:rPr lang="ru-RU" sz="2800" dirty="0" err="1"/>
              <a:t>безвісти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5547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434" y="1196752"/>
            <a:ext cx="6912886" cy="601136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творчого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59"/>
            <a:ext cx="7200799" cy="3960441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hlinkClick r:id="rId2" tooltip="1925"/>
              </a:rPr>
              <a:t>1925</a:t>
            </a:r>
            <a:r>
              <a:rPr lang="ru-RU" dirty="0"/>
              <a:t> року </a:t>
            </a:r>
            <a:r>
              <a:rPr lang="ru-RU" dirty="0" err="1"/>
              <a:t>надіслав</a:t>
            </a:r>
            <a:r>
              <a:rPr lang="ru-RU" dirty="0"/>
              <a:t> до </a:t>
            </a:r>
            <a:r>
              <a:rPr lang="ru-RU" dirty="0" err="1"/>
              <a:t>Головнауки</a:t>
            </a:r>
            <a:r>
              <a:rPr lang="ru-RU" dirty="0"/>
              <a:t> у </a:t>
            </a:r>
            <a:r>
              <a:rPr lang="ru-RU" dirty="0">
                <a:hlinkClick r:id="rId3" tooltip="Москва"/>
              </a:rPr>
              <a:t>Москву</a:t>
            </a:r>
            <a:r>
              <a:rPr lang="ru-RU" dirty="0"/>
              <a:t> </a:t>
            </a:r>
            <a:r>
              <a:rPr lang="ru-RU" dirty="0" err="1"/>
              <a:t>рукопис</a:t>
            </a:r>
            <a:r>
              <a:rPr lang="ru-RU" dirty="0"/>
              <a:t> «Про </a:t>
            </a:r>
            <a:r>
              <a:rPr lang="ru-RU" dirty="0" err="1"/>
              <a:t>міжпланетні</a:t>
            </a:r>
            <a:r>
              <a:rPr lang="ru-RU" dirty="0"/>
              <a:t> </a:t>
            </a:r>
            <a:r>
              <a:rPr lang="ru-RU" dirty="0" err="1"/>
              <a:t>подорожі</a:t>
            </a:r>
            <a:r>
              <a:rPr lang="ru-RU" dirty="0"/>
              <a:t>», </a:t>
            </a:r>
            <a:r>
              <a:rPr lang="ru-RU" dirty="0" err="1"/>
              <a:t>продовжував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</a:t>
            </a:r>
            <a:r>
              <a:rPr lang="ru-RU" dirty="0" err="1"/>
              <a:t>механіком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містах</a:t>
            </a:r>
            <a:r>
              <a:rPr lang="ru-RU" dirty="0"/>
              <a:t> та </a:t>
            </a:r>
            <a:r>
              <a:rPr lang="ru-RU" dirty="0" err="1"/>
              <a:t>регіонах</a:t>
            </a:r>
            <a:r>
              <a:rPr lang="ru-RU" dirty="0"/>
              <a:t> </a:t>
            </a:r>
            <a:r>
              <a:rPr lang="ru-RU" dirty="0">
                <a:hlinkClick r:id="rId4" tooltip="СРСР"/>
              </a:rPr>
              <a:t>СРСР</a:t>
            </a:r>
            <a:r>
              <a:rPr lang="ru-RU" dirty="0"/>
              <a:t> (</a:t>
            </a:r>
            <a:r>
              <a:rPr lang="ru-RU" dirty="0" err="1">
                <a:hlinkClick r:id="rId5" tooltip="Кубань"/>
              </a:rPr>
              <a:t>Кубань</a:t>
            </a:r>
            <a:r>
              <a:rPr lang="ru-RU" dirty="0" err="1"/>
              <a:t>,</a:t>
            </a:r>
            <a:r>
              <a:rPr lang="ru-RU" dirty="0" err="1">
                <a:hlinkClick r:id="rId6" tooltip="Осетія"/>
              </a:rPr>
              <a:t>Осетія</a:t>
            </a:r>
            <a:r>
              <a:rPr lang="ru-RU" dirty="0"/>
              <a:t>, </a:t>
            </a:r>
            <a:r>
              <a:rPr lang="ru-RU" dirty="0" err="1">
                <a:hlinkClick r:id="rId7" tooltip="Сибір"/>
              </a:rPr>
              <a:t>Сибір</a:t>
            </a:r>
            <a:r>
              <a:rPr lang="ru-RU" dirty="0"/>
              <a:t>). «</a:t>
            </a:r>
            <a:r>
              <a:rPr lang="ru-RU" dirty="0" err="1"/>
              <a:t>Найповніше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з </a:t>
            </a:r>
            <a:r>
              <a:rPr lang="ru-RU" dirty="0" err="1"/>
              <a:t>міжпланетних</a:t>
            </a:r>
            <a:r>
              <a:rPr lang="ru-RU" dirty="0"/>
              <a:t> </a:t>
            </a:r>
            <a:r>
              <a:rPr lang="ru-RU" dirty="0" err="1"/>
              <a:t>подорожей</a:t>
            </a:r>
            <a:r>
              <a:rPr lang="ru-RU" dirty="0"/>
              <a:t> з </a:t>
            </a:r>
            <a:r>
              <a:rPr lang="ru-RU" dirty="0" err="1"/>
              <a:t>усіх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написані</a:t>
            </a:r>
            <a:r>
              <a:rPr lang="ru-RU" dirty="0"/>
              <a:t> </a:t>
            </a:r>
            <a:r>
              <a:rPr lang="ru-RU" dirty="0" err="1"/>
              <a:t>досі</a:t>
            </a:r>
            <a:r>
              <a:rPr lang="ru-RU" dirty="0"/>
              <a:t>», — так </a:t>
            </a:r>
            <a:r>
              <a:rPr lang="ru-RU" dirty="0" err="1"/>
              <a:t>відгукнувся</a:t>
            </a:r>
            <a:r>
              <a:rPr lang="ru-RU" dirty="0"/>
              <a:t> про </a:t>
            </a:r>
            <a:r>
              <a:rPr lang="ru-RU" dirty="0" err="1"/>
              <a:t>дослідження</a:t>
            </a:r>
            <a:r>
              <a:rPr lang="ru-RU" dirty="0"/>
              <a:t> Кондратюка </a:t>
            </a:r>
            <a:r>
              <a:rPr lang="ru-RU" dirty="0" err="1">
                <a:hlinkClick r:id="rId8" tooltip="Професор"/>
              </a:rPr>
              <a:t>професор</a:t>
            </a:r>
            <a:r>
              <a:rPr lang="ru-RU" dirty="0" err="1">
                <a:hlinkClick r:id="rId9" tooltip="Ветчінкін Володимир Петрович (ще не написана)"/>
              </a:rPr>
              <a:t>Ветчінкін</a:t>
            </a:r>
            <a:r>
              <a:rPr lang="ru-RU" dirty="0"/>
              <a:t>;</a:t>
            </a:r>
          </a:p>
          <a:p>
            <a:r>
              <a:rPr lang="ru-RU" dirty="0"/>
              <a:t>У </a:t>
            </a:r>
            <a:r>
              <a:rPr lang="ru-RU" dirty="0" err="1"/>
              <a:t>січні</a:t>
            </a:r>
            <a:r>
              <a:rPr lang="ru-RU" dirty="0"/>
              <a:t> </a:t>
            </a:r>
            <a:r>
              <a:rPr lang="ru-RU" dirty="0">
                <a:hlinkClick r:id="rId10" tooltip="1929"/>
              </a:rPr>
              <a:t>1929</a:t>
            </a:r>
            <a:r>
              <a:rPr lang="ru-RU" dirty="0"/>
              <a:t> року в </a:t>
            </a:r>
            <a:r>
              <a:rPr lang="ru-RU" dirty="0" err="1">
                <a:hlinkClick r:id="rId11" tooltip="Новосибірськ"/>
              </a:rPr>
              <a:t>Новосибірську</a:t>
            </a:r>
            <a:r>
              <a:rPr lang="ru-RU" dirty="0"/>
              <a:t> (за </a:t>
            </a:r>
            <a:r>
              <a:rPr lang="ru-RU" dirty="0" err="1"/>
              <a:t>власний</a:t>
            </a:r>
            <a:r>
              <a:rPr lang="ru-RU" dirty="0"/>
              <a:t> кошт) </a:t>
            </a:r>
            <a:r>
              <a:rPr lang="ru-RU" dirty="0" err="1"/>
              <a:t>побачила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 </a:t>
            </a:r>
            <a:r>
              <a:rPr lang="ru-RU" dirty="0">
                <a:hlinkClick r:id="rId12" tooltip="Книга"/>
              </a:rPr>
              <a:t>книга</a:t>
            </a:r>
            <a:r>
              <a:rPr lang="ru-RU" dirty="0"/>
              <a:t> Кондратюка-</a:t>
            </a:r>
            <a:r>
              <a:rPr lang="ru-RU" dirty="0" err="1"/>
              <a:t>Шаргея</a:t>
            </a:r>
            <a:r>
              <a:rPr lang="ru-RU" dirty="0"/>
              <a:t> «</a:t>
            </a:r>
            <a:r>
              <a:rPr lang="ru-RU" dirty="0" err="1"/>
              <a:t>Завоювання</a:t>
            </a:r>
            <a:r>
              <a:rPr lang="ru-RU" dirty="0"/>
              <a:t> </a:t>
            </a:r>
            <a:r>
              <a:rPr lang="ru-RU" dirty="0" err="1"/>
              <a:t>міжпланетних</a:t>
            </a:r>
            <a:r>
              <a:rPr lang="ru-RU" dirty="0"/>
              <a:t> </a:t>
            </a:r>
            <a:r>
              <a:rPr lang="ru-RU" dirty="0" err="1"/>
              <a:t>просторів</a:t>
            </a:r>
            <a:r>
              <a:rPr lang="ru-RU" dirty="0"/>
              <a:t>»;</a:t>
            </a:r>
          </a:p>
          <a:p>
            <a:r>
              <a:rPr lang="ru-RU" dirty="0">
                <a:hlinkClick r:id="rId13" tooltip="1930"/>
              </a:rPr>
              <a:t>1930</a:t>
            </a:r>
            <a:r>
              <a:rPr lang="ru-RU" dirty="0"/>
              <a:t> року </a:t>
            </a:r>
            <a:r>
              <a:rPr lang="ru-RU" dirty="0" err="1"/>
              <a:t>засуджений</a:t>
            </a:r>
            <a:r>
              <a:rPr lang="ru-RU" dirty="0"/>
              <a:t> за </a:t>
            </a:r>
            <a:r>
              <a:rPr lang="ru-RU" dirty="0" err="1"/>
              <a:t>неправдивим</a:t>
            </a:r>
            <a:r>
              <a:rPr lang="ru-RU" dirty="0"/>
              <a:t> </a:t>
            </a:r>
            <a:r>
              <a:rPr lang="ru-RU" dirty="0" err="1"/>
              <a:t>звинуваченням</a:t>
            </a:r>
            <a:r>
              <a:rPr lang="ru-RU" dirty="0"/>
              <a:t> у </a:t>
            </a:r>
            <a:r>
              <a:rPr lang="ru-RU" dirty="0" err="1"/>
              <a:t>шкідництві</a:t>
            </a:r>
            <a:r>
              <a:rPr lang="ru-RU" dirty="0"/>
              <a:t>, </a:t>
            </a:r>
            <a:r>
              <a:rPr lang="ru-RU" dirty="0" err="1"/>
              <a:t>працює</a:t>
            </a:r>
            <a:r>
              <a:rPr lang="ru-RU" dirty="0"/>
              <a:t> у </a:t>
            </a:r>
            <a:r>
              <a:rPr lang="ru-RU" dirty="0" err="1"/>
              <a:t>конструкторському</a:t>
            </a:r>
            <a:r>
              <a:rPr lang="ru-RU" dirty="0"/>
              <a:t> бюро ОДПУ </a:t>
            </a:r>
            <a:r>
              <a:rPr lang="ru-RU" dirty="0" err="1"/>
              <a:t>інженером</a:t>
            </a:r>
            <a:r>
              <a:rPr lang="ru-RU" dirty="0"/>
              <a:t>-конструктором (до </a:t>
            </a:r>
            <a:r>
              <a:rPr lang="ru-RU" dirty="0">
                <a:hlinkClick r:id="rId14" tooltip="1932"/>
              </a:rPr>
              <a:t>1932</a:t>
            </a:r>
            <a:r>
              <a:rPr lang="ru-RU" dirty="0"/>
              <a:t> року);</a:t>
            </a:r>
          </a:p>
          <a:p>
            <a:r>
              <a:rPr lang="ru-RU" dirty="0">
                <a:hlinkClick r:id="rId14" tooltip="1932"/>
              </a:rPr>
              <a:t>1932</a:t>
            </a:r>
            <a:r>
              <a:rPr lang="ru-RU" dirty="0"/>
              <a:t>-</a:t>
            </a:r>
            <a:r>
              <a:rPr lang="ru-RU" dirty="0">
                <a:hlinkClick r:id="rId15" tooltip="1933"/>
              </a:rPr>
              <a:t>1933</a:t>
            </a:r>
            <a:r>
              <a:rPr lang="ru-RU" dirty="0"/>
              <a:t> роки в </a:t>
            </a:r>
            <a:r>
              <a:rPr lang="ru-RU" dirty="0" err="1"/>
              <a:t>Новосибірську</a:t>
            </a:r>
            <a:r>
              <a:rPr lang="ru-RU" dirty="0"/>
              <a:t> </a:t>
            </a:r>
            <a:r>
              <a:rPr lang="ru-RU" dirty="0" err="1"/>
              <a:t>працював</a:t>
            </a:r>
            <a:r>
              <a:rPr lang="ru-RU" dirty="0"/>
              <a:t> над проектом </a:t>
            </a:r>
            <a:r>
              <a:rPr lang="ru-RU" dirty="0" err="1"/>
              <a:t>потужної</a:t>
            </a:r>
            <a:r>
              <a:rPr lang="ru-RU" dirty="0"/>
              <a:t> </a:t>
            </a:r>
            <a:r>
              <a:rPr lang="ru-RU" dirty="0" err="1">
                <a:hlinkClick r:id="rId16" tooltip="Крим"/>
              </a:rPr>
              <a:t>Кримської</a:t>
            </a:r>
            <a:r>
              <a:rPr lang="ru-RU" dirty="0"/>
              <a:t> </a:t>
            </a:r>
            <a:r>
              <a:rPr lang="ru-RU" dirty="0" err="1"/>
              <a:t>вітроелектростанції</a:t>
            </a:r>
            <a:r>
              <a:rPr lang="ru-RU" dirty="0"/>
              <a:t>. </a:t>
            </a:r>
            <a:r>
              <a:rPr lang="ru-RU" dirty="0" err="1"/>
              <a:t>Наступного</a:t>
            </a:r>
            <a:r>
              <a:rPr lang="ru-RU" dirty="0"/>
              <a:t> року </a:t>
            </a:r>
            <a:r>
              <a:rPr lang="ru-RU" dirty="0" err="1"/>
              <a:t>продовжив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роботу в </a:t>
            </a:r>
            <a:r>
              <a:rPr lang="ru-RU" dirty="0" err="1">
                <a:hlinkClick r:id="rId17" tooltip="Харків"/>
              </a:rPr>
              <a:t>Харкові</a:t>
            </a:r>
            <a:r>
              <a:rPr lang="ru-RU" dirty="0"/>
              <a:t>. Проект </a:t>
            </a:r>
            <a:r>
              <a:rPr lang="ru-RU" dirty="0" err="1"/>
              <a:t>передбачав</a:t>
            </a:r>
            <a:r>
              <a:rPr lang="ru-RU" dirty="0"/>
              <a:t> </a:t>
            </a:r>
            <a:r>
              <a:rPr lang="ru-RU" dirty="0" err="1">
                <a:hlinkClick r:id="rId18" tooltip="Вітроелектростанція"/>
              </a:rPr>
              <a:t>вітроелектростанцію</a:t>
            </a:r>
            <a:r>
              <a:rPr lang="ru-RU" dirty="0"/>
              <a:t> </a:t>
            </a:r>
            <a:r>
              <a:rPr lang="ru-RU" dirty="0" err="1"/>
              <a:t>потужністю</a:t>
            </a:r>
            <a:r>
              <a:rPr lang="ru-RU" dirty="0"/>
              <a:t> в 12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кіловат</a:t>
            </a:r>
            <a:r>
              <a:rPr lang="ru-RU" dirty="0"/>
              <a:t>, у той час як </a:t>
            </a:r>
            <a:r>
              <a:rPr lang="ru-RU" dirty="0" err="1"/>
              <a:t>зарубіжні</a:t>
            </a:r>
            <a:r>
              <a:rPr lang="ru-RU" dirty="0"/>
              <a:t> аналоги </a:t>
            </a:r>
            <a:r>
              <a:rPr lang="ru-RU" dirty="0" err="1"/>
              <a:t>обмежувалися</a:t>
            </a:r>
            <a:r>
              <a:rPr lang="ru-RU" dirty="0"/>
              <a:t> сотнею;</a:t>
            </a:r>
          </a:p>
          <a:p>
            <a:r>
              <a:rPr lang="ru-RU" dirty="0">
                <a:hlinkClick r:id="rId19" tooltip="1939"/>
              </a:rPr>
              <a:t>1939</a:t>
            </a:r>
            <a:r>
              <a:rPr lang="ru-RU" dirty="0"/>
              <a:t> року Кондратюк </a:t>
            </a:r>
            <a:r>
              <a:rPr lang="ru-RU" dirty="0" err="1"/>
              <a:t>очолив</a:t>
            </a:r>
            <a:r>
              <a:rPr lang="ru-RU" dirty="0"/>
              <a:t> </a:t>
            </a:r>
            <a:r>
              <a:rPr lang="ru-RU" dirty="0" err="1"/>
              <a:t>відділ</a:t>
            </a:r>
            <a:r>
              <a:rPr lang="ru-RU" dirty="0"/>
              <a:t> проектно-</a:t>
            </a:r>
            <a:r>
              <a:rPr lang="ru-RU" dirty="0" err="1"/>
              <a:t>експериментальної</a:t>
            </a:r>
            <a:r>
              <a:rPr lang="ru-RU" dirty="0"/>
              <a:t> установи </a:t>
            </a:r>
            <a:r>
              <a:rPr lang="ru-RU" dirty="0" err="1"/>
              <a:t>вітроелектростанцій</a:t>
            </a:r>
            <a:r>
              <a:rPr lang="ru-RU" dirty="0"/>
              <a:t> у </a:t>
            </a:r>
            <a:r>
              <a:rPr lang="ru-RU" dirty="0" err="1">
                <a:hlinkClick r:id="rId3" tooltip="Москва"/>
              </a:rPr>
              <a:t>Москві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2050" name="Picture 2" descr="C:\Users\Антон\Pictures\Stamp_of_Ukraine_s144.jp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249" y="5030193"/>
            <a:ext cx="2687960" cy="1327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нтон\Pictures\Stamp_of_Ukraine_s466.jp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376" y="5046993"/>
            <a:ext cx="2687960" cy="131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83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128792" cy="720080"/>
          </a:xfrm>
        </p:spPr>
        <p:txBody>
          <a:bodyPr>
            <a:noAutofit/>
          </a:bodyPr>
          <a:lstStyle/>
          <a:p>
            <a:r>
              <a:rPr lang="ru-RU" sz="2800" dirty="0" err="1"/>
              <a:t>Внесок</a:t>
            </a:r>
            <a:r>
              <a:rPr lang="ru-RU" sz="2800" dirty="0"/>
              <a:t> </a:t>
            </a:r>
            <a:r>
              <a:rPr lang="ru-RU" sz="2800" dirty="0" err="1"/>
              <a:t>Юрія</a:t>
            </a:r>
            <a:r>
              <a:rPr lang="ru-RU" sz="2800" dirty="0"/>
              <a:t> Кондратюка в науку і </a:t>
            </a:r>
            <a:r>
              <a:rPr lang="ru-RU" sz="2800" dirty="0" err="1"/>
              <a:t>міжнародне</a:t>
            </a:r>
            <a:r>
              <a:rPr lang="ru-RU" sz="2800" dirty="0"/>
              <a:t> </a:t>
            </a:r>
            <a:r>
              <a:rPr lang="ru-RU" sz="2800" dirty="0" err="1"/>
              <a:t>визнання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7848872" cy="4680520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/>
              <a:t>Юрій</a:t>
            </a:r>
            <a:r>
              <a:rPr lang="ru-RU" dirty="0"/>
              <a:t> Кондратюк </a:t>
            </a:r>
            <a:r>
              <a:rPr lang="ru-RU" dirty="0" err="1"/>
              <a:t>увійшов</a:t>
            </a:r>
            <a:r>
              <a:rPr lang="ru-RU" dirty="0"/>
              <a:t> до </a:t>
            </a:r>
            <a:r>
              <a:rPr lang="ru-RU" dirty="0" err="1"/>
              <a:t>історії</a:t>
            </a:r>
            <a:r>
              <a:rPr lang="ru-RU" dirty="0"/>
              <a:t> науки і </a:t>
            </a:r>
            <a:r>
              <a:rPr lang="ru-RU" dirty="0" err="1"/>
              <a:t>техніки</a:t>
            </a:r>
            <a:r>
              <a:rPr lang="ru-RU" dirty="0"/>
              <a:t> як автор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оригінальних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 (і не </a:t>
            </a:r>
            <a:r>
              <a:rPr lang="ru-RU" dirty="0" err="1"/>
              <a:t>лише</a:t>
            </a:r>
            <a:r>
              <a:rPr lang="ru-RU" dirty="0"/>
              <a:t> для космосу),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реалізовані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послідовниками</a:t>
            </a:r>
            <a:r>
              <a:rPr lang="ru-RU" dirty="0"/>
              <a:t> в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ракетно-</a:t>
            </a:r>
            <a:r>
              <a:rPr lang="ru-RU" dirty="0" err="1"/>
              <a:t>космічної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.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обґрунтував</a:t>
            </a:r>
            <a:r>
              <a:rPr lang="ru-RU" dirty="0"/>
              <a:t> </a:t>
            </a:r>
            <a:r>
              <a:rPr lang="ru-RU" dirty="0" err="1"/>
              <a:t>економічну</a:t>
            </a:r>
            <a:r>
              <a:rPr lang="ru-RU" dirty="0"/>
              <a:t> </a:t>
            </a:r>
            <a:r>
              <a:rPr lang="ru-RU" dirty="0" err="1"/>
              <a:t>доцільність</a:t>
            </a:r>
            <a:r>
              <a:rPr lang="ru-RU" dirty="0"/>
              <a:t> вертикального </a:t>
            </a:r>
            <a:r>
              <a:rPr lang="ru-RU" dirty="0" err="1"/>
              <a:t>злету</a:t>
            </a:r>
            <a:r>
              <a:rPr lang="ru-RU" dirty="0"/>
              <a:t> ракет,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проміжних</a:t>
            </a:r>
            <a:r>
              <a:rPr lang="ru-RU" dirty="0"/>
              <a:t> баз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польотів</a:t>
            </a:r>
            <a:r>
              <a:rPr lang="ru-RU" dirty="0"/>
              <a:t>, </a:t>
            </a:r>
            <a:r>
              <a:rPr lang="ru-RU" dirty="0" err="1"/>
              <a:t>гальмування</a:t>
            </a:r>
            <a:r>
              <a:rPr lang="ru-RU" dirty="0"/>
              <a:t> у </a:t>
            </a:r>
            <a:r>
              <a:rPr lang="ru-RU" dirty="0" err="1"/>
              <a:t>верхніх</a:t>
            </a:r>
            <a:r>
              <a:rPr lang="ru-RU" dirty="0"/>
              <a:t> шарах </a:t>
            </a:r>
            <a:r>
              <a:rPr lang="ru-RU" dirty="0" err="1"/>
              <a:t>атмосфери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космічними</a:t>
            </a:r>
            <a:r>
              <a:rPr lang="ru-RU" dirty="0"/>
              <a:t> </a:t>
            </a:r>
            <a:r>
              <a:rPr lang="ru-RU" dirty="0" err="1"/>
              <a:t>апаратами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Очевидно, </a:t>
            </a:r>
            <a:r>
              <a:rPr lang="ru-RU" dirty="0" err="1"/>
              <a:t>найбільшим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досягненням</a:t>
            </a:r>
            <a:r>
              <a:rPr lang="ru-RU" dirty="0"/>
              <a:t> все ж є проект </a:t>
            </a:r>
            <a:r>
              <a:rPr lang="ru-RU" dirty="0" err="1"/>
              <a:t>розрахунків</a:t>
            </a:r>
            <a:r>
              <a:rPr lang="ru-RU" dirty="0"/>
              <a:t> </a:t>
            </a:r>
            <a:r>
              <a:rPr lang="ru-RU" dirty="0" err="1"/>
              <a:t>польоту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на </a:t>
            </a:r>
            <a:r>
              <a:rPr lang="ru-RU" dirty="0" err="1"/>
              <a:t>Місяць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використали</a:t>
            </a:r>
            <a:r>
              <a:rPr lang="ru-RU" dirty="0"/>
              <a:t> </a:t>
            </a:r>
            <a:r>
              <a:rPr lang="ru-RU" dirty="0" err="1"/>
              <a:t>американці</a:t>
            </a:r>
            <a:r>
              <a:rPr lang="ru-RU" dirty="0"/>
              <a:t>, </a:t>
            </a:r>
            <a:r>
              <a:rPr lang="ru-RU" dirty="0" err="1"/>
              <a:t>реалізовуючи</a:t>
            </a:r>
            <a:r>
              <a:rPr lang="ru-RU" dirty="0"/>
              <a:t> запуск </a:t>
            </a:r>
            <a:r>
              <a:rPr lang="ru-RU" dirty="0" err="1"/>
              <a:t>астронавтів</a:t>
            </a:r>
            <a:r>
              <a:rPr lang="ru-RU" dirty="0"/>
              <a:t> на </a:t>
            </a:r>
            <a:r>
              <a:rPr lang="ru-RU" dirty="0" err="1"/>
              <a:t>природний</a:t>
            </a:r>
            <a:r>
              <a:rPr lang="ru-RU" dirty="0"/>
              <a:t> </a:t>
            </a:r>
            <a:r>
              <a:rPr lang="ru-RU" dirty="0" err="1"/>
              <a:t>супутник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. </a:t>
            </a:r>
            <a:r>
              <a:rPr lang="ru-RU" dirty="0" err="1"/>
              <a:t>Наприкінці</a:t>
            </a:r>
            <a:r>
              <a:rPr lang="ru-RU" dirty="0"/>
              <a:t> 60-х </a:t>
            </a:r>
            <a:r>
              <a:rPr lang="ru-RU" dirty="0" err="1"/>
              <a:t>років</a:t>
            </a:r>
            <a:r>
              <a:rPr lang="ru-RU" dirty="0"/>
              <a:t> </a:t>
            </a:r>
            <a:r>
              <a:rPr lang="ru-RU" dirty="0" err="1">
                <a:hlinkClick r:id="rId2" tooltip="Журнал"/>
              </a:rPr>
              <a:t>журнал</a:t>
            </a:r>
            <a:r>
              <a:rPr lang="ru-RU" dirty="0" err="1">
                <a:hlinkClick r:id="rId3" tooltip="Лайф (журнал)"/>
              </a:rPr>
              <a:t>«Лайф</a:t>
            </a:r>
            <a:r>
              <a:rPr lang="ru-RU" dirty="0">
                <a:hlinkClick r:id="rId3" tooltip="Лайф (журнал)"/>
              </a:rPr>
              <a:t>»</a:t>
            </a:r>
            <a:r>
              <a:rPr lang="ru-RU" dirty="0"/>
              <a:t> </a:t>
            </a:r>
            <a:r>
              <a:rPr lang="ru-RU" dirty="0" err="1"/>
              <a:t>познайомив</a:t>
            </a:r>
            <a:r>
              <a:rPr lang="ru-RU" dirty="0"/>
              <a:t> </a:t>
            </a:r>
            <a:r>
              <a:rPr lang="ru-RU" dirty="0" err="1"/>
              <a:t>читачів</a:t>
            </a:r>
            <a:r>
              <a:rPr lang="ru-RU" dirty="0"/>
              <a:t> з </a:t>
            </a:r>
            <a:r>
              <a:rPr lang="ru-RU" dirty="0" err="1"/>
              <a:t>деякими</a:t>
            </a:r>
            <a:r>
              <a:rPr lang="ru-RU" dirty="0"/>
              <a:t> деталями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американської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«Аполлон». У Головному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пілотованих</a:t>
            </a:r>
            <a:r>
              <a:rPr lang="ru-RU" dirty="0"/>
              <a:t> </a:t>
            </a:r>
            <a:r>
              <a:rPr lang="ru-RU" dirty="0" err="1"/>
              <a:t>польотів</a:t>
            </a:r>
            <a:r>
              <a:rPr lang="ru-RU" dirty="0"/>
              <a:t> при </a:t>
            </a:r>
            <a:r>
              <a:rPr lang="ru-RU" dirty="0" err="1"/>
              <a:t>Національному</a:t>
            </a:r>
            <a:r>
              <a:rPr lang="ru-RU" dirty="0"/>
              <a:t> </a:t>
            </a:r>
            <a:r>
              <a:rPr lang="ru-RU" dirty="0" err="1"/>
              <a:t>управлінні</a:t>
            </a:r>
            <a:r>
              <a:rPr lang="ru-RU" dirty="0"/>
              <a:t> з </a:t>
            </a:r>
            <a:r>
              <a:rPr lang="ru-RU" dirty="0" err="1"/>
              <a:t>аеронавтики</a:t>
            </a:r>
            <a:r>
              <a:rPr lang="ru-RU" dirty="0"/>
              <a:t> та </a:t>
            </a:r>
            <a:r>
              <a:rPr lang="ru-RU" dirty="0" err="1"/>
              <a:t>дослідження</a:t>
            </a:r>
            <a:r>
              <a:rPr lang="ru-RU" dirty="0"/>
              <a:t> космосу (</a:t>
            </a:r>
            <a:r>
              <a:rPr lang="en-US" dirty="0">
                <a:hlinkClick r:id="rId4" tooltip="NASA"/>
              </a:rPr>
              <a:t>NASA</a:t>
            </a:r>
            <a:r>
              <a:rPr lang="en-US" dirty="0"/>
              <a:t>)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обговорення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</a:t>
            </a:r>
            <a:r>
              <a:rPr lang="ru-RU" dirty="0" err="1"/>
              <a:t>польоту</a:t>
            </a:r>
            <a:r>
              <a:rPr lang="ru-RU" dirty="0"/>
              <a:t> на </a:t>
            </a:r>
            <a:r>
              <a:rPr lang="ru-RU" dirty="0" err="1"/>
              <a:t>Місяць</a:t>
            </a:r>
            <a:r>
              <a:rPr lang="ru-RU" dirty="0"/>
              <a:t> </a:t>
            </a:r>
            <a:r>
              <a:rPr lang="ru-RU" dirty="0" err="1"/>
              <a:t>виникла</a:t>
            </a:r>
            <a:r>
              <a:rPr lang="ru-RU" dirty="0"/>
              <a:t> </a:t>
            </a:r>
            <a:r>
              <a:rPr lang="ru-RU" dirty="0" err="1"/>
              <a:t>суперечка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групою</a:t>
            </a:r>
            <a:r>
              <a:rPr lang="ru-RU" dirty="0"/>
              <a:t> </a:t>
            </a:r>
            <a:r>
              <a:rPr lang="ru-RU" dirty="0">
                <a:hlinkClick r:id="rId5" tooltip="Вернер фон Браун"/>
              </a:rPr>
              <a:t>Вернера фон Брауна</a:t>
            </a:r>
            <a:r>
              <a:rPr lang="ru-RU" dirty="0"/>
              <a:t> і </a:t>
            </a:r>
            <a:r>
              <a:rPr lang="ru-RU" dirty="0" err="1"/>
              <a:t>групою</a:t>
            </a:r>
            <a:r>
              <a:rPr lang="ru-RU" dirty="0"/>
              <a:t> </a:t>
            </a:r>
            <a:r>
              <a:rPr lang="ru-RU" dirty="0">
                <a:hlinkClick r:id="rId6" tooltip="Джон Хуболт (ще не написана)"/>
              </a:rPr>
              <a:t>Джона </a:t>
            </a:r>
            <a:r>
              <a:rPr lang="ru-RU" dirty="0" err="1">
                <a:hlinkClick r:id="rId6" tooltip="Джон Хуболт (ще не написана)"/>
              </a:rPr>
              <a:t>Хуболта</a:t>
            </a:r>
            <a:r>
              <a:rPr lang="ru-RU" dirty="0"/>
              <a:t>, яка </a:t>
            </a:r>
            <a:r>
              <a:rPr lang="ru-RU" dirty="0" err="1"/>
              <a:t>пропонувала</a:t>
            </a:r>
            <a:r>
              <a:rPr lang="ru-RU" dirty="0"/>
              <a:t> </a:t>
            </a:r>
            <a:r>
              <a:rPr lang="ru-RU" dirty="0" err="1"/>
              <a:t>вивести</a:t>
            </a:r>
            <a:r>
              <a:rPr lang="ru-RU" dirty="0"/>
              <a:t> </a:t>
            </a:r>
            <a:r>
              <a:rPr lang="ru-RU" dirty="0" err="1"/>
              <a:t>корабель</a:t>
            </a:r>
            <a:r>
              <a:rPr lang="ru-RU" dirty="0"/>
              <a:t> на </a:t>
            </a:r>
            <a:r>
              <a:rPr lang="ru-RU" dirty="0" err="1"/>
              <a:t>навколомісячну</a:t>
            </a:r>
            <a:r>
              <a:rPr lang="ru-RU" dirty="0"/>
              <a:t> </a:t>
            </a:r>
            <a:r>
              <a:rPr lang="ru-RU" dirty="0" err="1"/>
              <a:t>орбіту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відділити</a:t>
            </a:r>
            <a:r>
              <a:rPr lang="ru-RU" dirty="0"/>
              <a:t> й </a:t>
            </a:r>
            <a:r>
              <a:rPr lang="ru-RU" dirty="0" err="1"/>
              <a:t>спустити</a:t>
            </a:r>
            <a:r>
              <a:rPr lang="ru-RU" dirty="0"/>
              <a:t> на </a:t>
            </a:r>
            <a:r>
              <a:rPr lang="ru-RU" dirty="0" err="1"/>
              <a:t>Місяць</a:t>
            </a:r>
            <a:r>
              <a:rPr lang="ru-RU" dirty="0"/>
              <a:t> </a:t>
            </a:r>
            <a:r>
              <a:rPr lang="ru-RU" dirty="0" err="1"/>
              <a:t>спеціальну</a:t>
            </a:r>
            <a:r>
              <a:rPr lang="ru-RU" dirty="0"/>
              <a:t> </a:t>
            </a:r>
            <a:r>
              <a:rPr lang="ru-RU" dirty="0" err="1"/>
              <a:t>кабіну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ідея</a:t>
            </a:r>
            <a:r>
              <a:rPr lang="ru-RU" dirty="0"/>
              <a:t>, з </a:t>
            </a:r>
            <a:r>
              <a:rPr lang="ru-RU" dirty="0" err="1"/>
              <a:t>котрою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згодилися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американської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</a:t>
            </a:r>
            <a:r>
              <a:rPr lang="ru-RU" dirty="0" err="1"/>
              <a:t>була</a:t>
            </a:r>
            <a:r>
              <a:rPr lang="ru-RU" dirty="0"/>
              <a:t> взята з книги </a:t>
            </a:r>
            <a:r>
              <a:rPr lang="ru-RU" dirty="0" err="1"/>
              <a:t>Юрія</a:t>
            </a:r>
            <a:r>
              <a:rPr lang="ru-RU" dirty="0"/>
              <a:t> Кондратюка «</a:t>
            </a:r>
            <a:r>
              <a:rPr lang="ru-RU" dirty="0" err="1"/>
              <a:t>Завоювання</a:t>
            </a:r>
            <a:r>
              <a:rPr lang="ru-RU" dirty="0"/>
              <a:t> </a:t>
            </a:r>
            <a:r>
              <a:rPr lang="ru-RU" dirty="0" err="1"/>
              <a:t>міжпланетних</a:t>
            </a:r>
            <a:r>
              <a:rPr lang="ru-RU" dirty="0"/>
              <a:t> </a:t>
            </a:r>
            <a:r>
              <a:rPr lang="ru-RU" dirty="0" err="1"/>
              <a:t>просторів</a:t>
            </a:r>
            <a:r>
              <a:rPr lang="ru-RU" dirty="0" smtClean="0"/>
              <a:t>».</a:t>
            </a:r>
          </a:p>
          <a:p>
            <a:endParaRPr lang="uk-UA" dirty="0"/>
          </a:p>
          <a:p>
            <a:r>
              <a:rPr lang="ru-RU" dirty="0"/>
              <a:t>«Коли </a:t>
            </a:r>
            <a:r>
              <a:rPr lang="ru-RU" dirty="0" err="1"/>
              <a:t>березневого</a:t>
            </a:r>
            <a:r>
              <a:rPr lang="ru-RU" dirty="0"/>
              <a:t> </a:t>
            </a:r>
            <a:r>
              <a:rPr lang="ru-RU" dirty="0" err="1"/>
              <a:t>світанку</a:t>
            </a:r>
            <a:r>
              <a:rPr lang="ru-RU" dirty="0"/>
              <a:t> 1968 року я </a:t>
            </a:r>
            <a:r>
              <a:rPr lang="ru-RU" dirty="0" err="1"/>
              <a:t>схвильовано</a:t>
            </a:r>
            <a:r>
              <a:rPr lang="ru-RU" dirty="0"/>
              <a:t> </a:t>
            </a:r>
            <a:r>
              <a:rPr lang="ru-RU" dirty="0" err="1"/>
              <a:t>слідкував</a:t>
            </a:r>
            <a:r>
              <a:rPr lang="ru-RU" dirty="0"/>
              <a:t> на </a:t>
            </a:r>
            <a:r>
              <a:rPr lang="ru-RU" dirty="0" err="1"/>
              <a:t>мисі</a:t>
            </a:r>
            <a:r>
              <a:rPr lang="ru-RU" dirty="0"/>
              <a:t> </a:t>
            </a:r>
            <a:r>
              <a:rPr lang="ru-RU" dirty="0" err="1"/>
              <a:t>Кеннеді</a:t>
            </a:r>
            <a:r>
              <a:rPr lang="ru-RU" dirty="0"/>
              <a:t> за стартом </a:t>
            </a:r>
            <a:r>
              <a:rPr lang="ru-RU" dirty="0" err="1"/>
              <a:t>ракети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повинна </a:t>
            </a:r>
            <a:r>
              <a:rPr lang="ru-RU" dirty="0" err="1"/>
              <a:t>була</a:t>
            </a:r>
            <a:r>
              <a:rPr lang="ru-RU" dirty="0"/>
              <a:t> понести </a:t>
            </a:r>
            <a:r>
              <a:rPr lang="ru-RU" dirty="0" err="1"/>
              <a:t>корабель</a:t>
            </a:r>
            <a:r>
              <a:rPr lang="ru-RU" dirty="0"/>
              <a:t> „Аполлон-9“ у </a:t>
            </a:r>
            <a:r>
              <a:rPr lang="ru-RU" dirty="0" err="1"/>
              <a:t>напрямку</a:t>
            </a:r>
            <a:r>
              <a:rPr lang="ru-RU" dirty="0"/>
              <a:t> до </a:t>
            </a:r>
            <a:r>
              <a:rPr lang="ru-RU" dirty="0" err="1"/>
              <a:t>Місяця</a:t>
            </a:r>
            <a:r>
              <a:rPr lang="ru-RU" dirty="0"/>
              <a:t>, — </a:t>
            </a:r>
            <a:r>
              <a:rPr lang="ru-RU" dirty="0" err="1"/>
              <a:t>згадував</a:t>
            </a:r>
            <a:r>
              <a:rPr lang="ru-RU" dirty="0"/>
              <a:t> </a:t>
            </a:r>
            <a:r>
              <a:rPr lang="ru-RU" dirty="0" err="1"/>
              <a:t>Д.Хуболт</a:t>
            </a:r>
            <a:r>
              <a:rPr lang="ru-RU" dirty="0"/>
              <a:t>, — я думав про </a:t>
            </a:r>
            <a:r>
              <a:rPr lang="ru-RU" dirty="0" err="1"/>
              <a:t>українця</a:t>
            </a:r>
            <a:r>
              <a:rPr lang="ru-RU" dirty="0"/>
              <a:t> </a:t>
            </a:r>
            <a:r>
              <a:rPr lang="ru-RU" dirty="0" err="1"/>
              <a:t>Юрія</a:t>
            </a:r>
            <a:r>
              <a:rPr lang="ru-RU" dirty="0"/>
              <a:t> Кондратюка, </a:t>
            </a:r>
            <a:r>
              <a:rPr lang="ru-RU" dirty="0" err="1"/>
              <a:t>котрий</a:t>
            </a:r>
            <a:r>
              <a:rPr lang="ru-RU" dirty="0"/>
              <a:t> </a:t>
            </a:r>
            <a:r>
              <a:rPr lang="ru-RU" dirty="0" err="1"/>
              <a:t>розрахував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трасу, по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летіти</a:t>
            </a:r>
            <a:r>
              <a:rPr lang="ru-RU" dirty="0"/>
              <a:t> </a:t>
            </a:r>
            <a:r>
              <a:rPr lang="ru-RU" dirty="0" err="1"/>
              <a:t>троє</a:t>
            </a:r>
            <a:r>
              <a:rPr lang="ru-RU" dirty="0"/>
              <a:t> наших </a:t>
            </a:r>
            <a:r>
              <a:rPr lang="ru-RU" dirty="0" err="1"/>
              <a:t>астронавтів</a:t>
            </a:r>
            <a:r>
              <a:rPr lang="ru-RU" dirty="0"/>
              <a:t>».	 »</a:t>
            </a:r>
          </a:p>
          <a:p>
            <a:r>
              <a:rPr lang="ru-RU" dirty="0"/>
              <a:t>Астронавт </a:t>
            </a:r>
            <a:r>
              <a:rPr lang="ru-RU" dirty="0" err="1"/>
              <a:t>Ніл</a:t>
            </a:r>
            <a:r>
              <a:rPr lang="ru-RU" dirty="0"/>
              <a:t> </a:t>
            </a:r>
            <a:r>
              <a:rPr lang="ru-RU" dirty="0" err="1"/>
              <a:t>Армстронг</a:t>
            </a:r>
            <a:r>
              <a:rPr lang="ru-RU" dirty="0"/>
              <a:t> через 45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здійснив</a:t>
            </a:r>
            <a:r>
              <a:rPr lang="ru-RU" dirty="0"/>
              <a:t> </a:t>
            </a:r>
            <a:r>
              <a:rPr lang="ru-RU" dirty="0" err="1"/>
              <a:t>мрію</a:t>
            </a:r>
            <a:r>
              <a:rPr lang="ru-RU" dirty="0"/>
              <a:t> Кондратюка («</a:t>
            </a:r>
            <a:r>
              <a:rPr lang="ru-RU" dirty="0" err="1"/>
              <a:t>Лунар</a:t>
            </a:r>
            <a:r>
              <a:rPr lang="ru-RU" dirty="0"/>
              <a:t>-</a:t>
            </a:r>
            <a:r>
              <a:rPr lang="ru-RU" dirty="0" err="1"/>
              <a:t>орбіт</a:t>
            </a:r>
            <a:r>
              <a:rPr lang="ru-RU" dirty="0"/>
              <a:t>-рандеву»).</a:t>
            </a:r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478797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085184"/>
            <a:ext cx="3600400" cy="64807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Пам'ятник</a:t>
            </a:r>
            <a:r>
              <a:rPr lang="ru-RU" dirty="0"/>
              <a:t> </a:t>
            </a:r>
            <a:r>
              <a:rPr lang="ru-RU" dirty="0" err="1"/>
              <a:t>Юрію</a:t>
            </a:r>
            <a:r>
              <a:rPr lang="ru-RU" dirty="0"/>
              <a:t> Кондратюку у </a:t>
            </a:r>
            <a:r>
              <a:rPr lang="ru-RU" dirty="0" err="1"/>
              <a:t>Полтаві</a:t>
            </a:r>
            <a:endParaRPr lang="ru-RU" dirty="0"/>
          </a:p>
        </p:txBody>
      </p:sp>
      <p:pic>
        <p:nvPicPr>
          <p:cNvPr id="4098" name="Picture 2" descr="C:\Users\Антон\Pictures\Poltava_monument_to_Kondratju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80" y="597081"/>
            <a:ext cx="3258256" cy="434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Антон\Pictures\Kondratyuk_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61048"/>
            <a:ext cx="2540000" cy="2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Антон\Pictures\Kondratyuk_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692696"/>
            <a:ext cx="2540000" cy="2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4283968" y="3212976"/>
            <a:ext cx="3960440" cy="648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/>
              <a:t>Ювілейна</a:t>
            </a:r>
            <a:r>
              <a:rPr lang="ru-RU" dirty="0"/>
              <a:t> монета НБУ </a:t>
            </a:r>
            <a:r>
              <a:rPr lang="ru-RU" dirty="0" err="1"/>
              <a:t>номіналом</a:t>
            </a:r>
            <a:r>
              <a:rPr lang="ru-RU" dirty="0"/>
              <a:t> у 2 </a:t>
            </a:r>
            <a:r>
              <a:rPr lang="ru-RU" dirty="0" err="1"/>
              <a:t>гривні</a:t>
            </a:r>
            <a:r>
              <a:rPr lang="ru-RU" dirty="0"/>
              <a:t>, </a:t>
            </a:r>
            <a:r>
              <a:rPr lang="ru-RU" dirty="0" err="1"/>
              <a:t>присвячена</a:t>
            </a:r>
            <a:r>
              <a:rPr lang="ru-RU" dirty="0"/>
              <a:t> 100-річчю </a:t>
            </a:r>
            <a:r>
              <a:rPr lang="ru-RU" dirty="0" err="1"/>
              <a:t>із</a:t>
            </a:r>
            <a:r>
              <a:rPr lang="ru-RU" dirty="0"/>
              <a:t> дня </a:t>
            </a:r>
            <a:r>
              <a:rPr lang="ru-RU" dirty="0" err="1"/>
              <a:t>народження</a:t>
            </a:r>
            <a:r>
              <a:rPr lang="ru-RU" dirty="0"/>
              <a:t> </a:t>
            </a:r>
            <a:r>
              <a:rPr lang="ru-RU" dirty="0" err="1"/>
              <a:t>вченого</a:t>
            </a:r>
            <a:r>
              <a:rPr lang="ru-RU" dirty="0"/>
              <a:t>. Аверс</a:t>
            </a:r>
          </a:p>
        </p:txBody>
      </p:sp>
    </p:spTree>
    <p:extLst>
      <p:ext uri="{BB962C8B-B14F-4D97-AF65-F5344CB8AC3E}">
        <p14:creationId xmlns:p14="http://schemas.microsoft.com/office/powerpoint/2010/main" val="3913708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</TotalTime>
  <Words>420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Остин</vt:lpstr>
      <vt:lpstr>Кондратюк Юрій Васильович</vt:lpstr>
      <vt:lpstr>Біографія</vt:lpstr>
      <vt:lpstr>Основні дати творчого життя </vt:lpstr>
      <vt:lpstr>Внесок Юрія Кондратюка в науку і міжнародне визнання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Кондратюк Юрій Васильович</dc:title>
  <dc:creator>Антон</dc:creator>
  <cp:lastModifiedBy>Антон</cp:lastModifiedBy>
  <cp:revision>3</cp:revision>
  <dcterms:created xsi:type="dcterms:W3CDTF">2012-05-15T18:48:12Z</dcterms:created>
  <dcterms:modified xsi:type="dcterms:W3CDTF">2012-05-15T19:14:04Z</dcterms:modified>
</cp:coreProperties>
</file>